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40.xml" ContentType="application/vnd.openxmlformats-officedocument.presentationml.slide+xml"/>
  <Override PartName="/ppt/slides/slide8.xml" ContentType="application/vnd.openxmlformats-officedocument.presentationml.slide+xml"/>
  <Override PartName="/ppt/slides/slide38.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6.xml" ContentType="application/vnd.openxmlformats-officedocument.presentationml.slide+xml"/>
  <Override PartName="/ppt/slides/slide39.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3.xml" ContentType="application/vnd.openxmlformats-officedocument.presentationml.slide+xml"/>
  <Override PartName="/ppt/slides/slide27.xml" ContentType="application/vnd.openxmlformats-officedocument.presentationml.slide+xml"/>
  <Override PartName="/ppt/slides/slide30.xml" ContentType="application/vnd.openxmlformats-officedocument.presentationml.slide+xml"/>
  <Override PartName="/ppt/slides/slide32.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notesSlides/notesSlide49.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slideMasters/slideMaster1.xml" ContentType="application/vnd.openxmlformats-officedocument.presentationml.slideMaster+xml"/>
  <Override PartName="/ppt/notesSlides/notesSlide48.xml" ContentType="application/vnd.openxmlformats-officedocument.presentationml.notesSlide+xml"/>
  <Override PartName="/ppt/notesSlides/notesSlide43.xml" ContentType="application/vnd.openxmlformats-officedocument.presentationml.notesSlide+xml"/>
  <Override PartName="/ppt/notesSlides/notesSlide50.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39.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12.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33.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310" r:id="rId3"/>
    <p:sldId id="314" r:id="rId4"/>
    <p:sldId id="278" r:id="rId5"/>
    <p:sldId id="280" r:id="rId6"/>
    <p:sldId id="277" r:id="rId7"/>
    <p:sldId id="258" r:id="rId8"/>
    <p:sldId id="263" r:id="rId9"/>
    <p:sldId id="281" r:id="rId10"/>
    <p:sldId id="283" r:id="rId11"/>
    <p:sldId id="282" r:id="rId12"/>
    <p:sldId id="284" r:id="rId13"/>
    <p:sldId id="285" r:id="rId14"/>
    <p:sldId id="290" r:id="rId15"/>
    <p:sldId id="292" r:id="rId16"/>
    <p:sldId id="291" r:id="rId17"/>
    <p:sldId id="287" r:id="rId18"/>
    <p:sldId id="288" r:id="rId19"/>
    <p:sldId id="315" r:id="rId20"/>
    <p:sldId id="289" r:id="rId21"/>
    <p:sldId id="293" r:id="rId22"/>
    <p:sldId id="311" r:id="rId23"/>
    <p:sldId id="296" r:id="rId24"/>
    <p:sldId id="294" r:id="rId25"/>
    <p:sldId id="323" r:id="rId26"/>
    <p:sldId id="295" r:id="rId27"/>
    <p:sldId id="297" r:id="rId28"/>
    <p:sldId id="259" r:id="rId29"/>
    <p:sldId id="300" r:id="rId30"/>
    <p:sldId id="306" r:id="rId31"/>
    <p:sldId id="307" r:id="rId32"/>
    <p:sldId id="299" r:id="rId33"/>
    <p:sldId id="312" r:id="rId34"/>
    <p:sldId id="322" r:id="rId35"/>
    <p:sldId id="303" r:id="rId36"/>
    <p:sldId id="304" r:id="rId37"/>
    <p:sldId id="305" r:id="rId38"/>
    <p:sldId id="302" r:id="rId39"/>
    <p:sldId id="262" r:id="rId40"/>
    <p:sldId id="261" r:id="rId41"/>
    <p:sldId id="329" r:id="rId42"/>
    <p:sldId id="330" r:id="rId43"/>
    <p:sldId id="331" r:id="rId44"/>
    <p:sldId id="298" r:id="rId45"/>
    <p:sldId id="264" r:id="rId46"/>
    <p:sldId id="308" r:id="rId47"/>
    <p:sldId id="324" r:id="rId48"/>
    <p:sldId id="325" r:id="rId49"/>
    <p:sldId id="326" r:id="rId50"/>
    <p:sldId id="327"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814" autoAdjust="0"/>
  </p:normalViewPr>
  <p:slideViewPr>
    <p:cSldViewPr snapToGrid="0">
      <p:cViewPr varScale="1">
        <p:scale>
          <a:sx n="55" d="100"/>
          <a:sy n="55" d="100"/>
        </p:scale>
        <p:origin x="1060" y="28"/>
      </p:cViewPr>
      <p:guideLst/>
    </p:cSldViewPr>
  </p:slideViewPr>
  <p:notesTextViewPr>
    <p:cViewPr>
      <p:scale>
        <a:sx n="1" d="1"/>
        <a:sy n="1" d="1"/>
      </p:scale>
      <p:origin x="0" y="-132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7C51F-0E97-4D89-9268-2872ADCF964A}" type="datetimeFigureOut">
              <a:rPr lang="en-CA" smtClean="0"/>
              <a:t>2024-04-15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90042-7143-46B5-8A5D-481F302FA0E1}" type="slidenum">
              <a:rPr lang="en-CA" smtClean="0"/>
              <a:t>‹#›</a:t>
            </a:fld>
            <a:endParaRPr lang="en-CA"/>
          </a:p>
        </p:txBody>
      </p:sp>
    </p:spTree>
    <p:extLst>
      <p:ext uri="{BB962C8B-B14F-4D97-AF65-F5344CB8AC3E}">
        <p14:creationId xmlns:p14="http://schemas.microsoft.com/office/powerpoint/2010/main" val="3207769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1</a:t>
            </a:fld>
            <a:endParaRPr lang="en-CA"/>
          </a:p>
        </p:txBody>
      </p:sp>
    </p:spTree>
    <p:extLst>
      <p:ext uri="{BB962C8B-B14F-4D97-AF65-F5344CB8AC3E}">
        <p14:creationId xmlns:p14="http://schemas.microsoft.com/office/powerpoint/2010/main" val="3455283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t>
            </a:r>
          </a:p>
          <a:p>
            <a:r>
              <a:rPr lang="en-US" baseline="0" dirty="0" smtClean="0"/>
              <a:t>This </a:t>
            </a:r>
            <a:r>
              <a:rPr lang="en-US" baseline="0" dirty="0"/>
              <a:t>was really the starting point for us in terms of implementing supportive measures to increase pedestrian activity, encourage more people to linger and explore </a:t>
            </a:r>
            <a:endParaRPr lang="en-US" baseline="0" dirty="0" smtClean="0"/>
          </a:p>
          <a:p>
            <a:endParaRPr lang="en-US" baseline="0" dirty="0" smtClean="0"/>
          </a:p>
          <a:p>
            <a:r>
              <a:rPr lang="en-US" baseline="0" dirty="0" smtClean="0"/>
              <a:t>In the survey </a:t>
            </a:r>
          </a:p>
          <a:p>
            <a:r>
              <a:rPr lang="en-US" baseline="0" dirty="0" smtClean="0"/>
              <a:t>10% reported an increase in foot traffic and sales as a result of participation. They also hired additional staff and expanded hours of operation.</a:t>
            </a:r>
          </a:p>
          <a:p>
            <a:r>
              <a:rPr lang="en-US" baseline="0" dirty="0" smtClean="0"/>
              <a:t>42% increase in foot traffic and sales also for those that didn’t participate </a:t>
            </a:r>
          </a:p>
          <a:p>
            <a:r>
              <a:rPr lang="en-US" baseline="0" dirty="0" smtClean="0"/>
              <a:t>87% of businesses (26 businesses) supported continuation of the project </a:t>
            </a:r>
          </a:p>
          <a:p>
            <a:r>
              <a:rPr lang="en-US" baseline="0" dirty="0" smtClean="0"/>
              <a:t>Overall a lot of positive support </a:t>
            </a:r>
          </a:p>
        </p:txBody>
      </p:sp>
      <p:sp>
        <p:nvSpPr>
          <p:cNvPr id="4" name="Slide Number Placeholder 3"/>
          <p:cNvSpPr>
            <a:spLocks noGrp="1"/>
          </p:cNvSpPr>
          <p:nvPr>
            <p:ph type="sldNum" sz="quarter" idx="10"/>
          </p:nvPr>
        </p:nvSpPr>
        <p:spPr/>
        <p:txBody>
          <a:bodyPr/>
          <a:lstStyle/>
          <a:p>
            <a:fld id="{A1B90042-7143-46B5-8A5D-481F302FA0E1}" type="slidenum">
              <a:rPr lang="en-CA" smtClean="0"/>
              <a:t>10</a:t>
            </a:fld>
            <a:endParaRPr lang="en-CA"/>
          </a:p>
        </p:txBody>
      </p:sp>
    </p:spTree>
    <p:extLst>
      <p:ext uri="{BB962C8B-B14F-4D97-AF65-F5344CB8AC3E}">
        <p14:creationId xmlns:p14="http://schemas.microsoft.com/office/powerpoint/2010/main" val="4069565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
            </a:r>
          </a:p>
          <a:p>
            <a:r>
              <a:rPr lang="en-US" dirty="0" smtClean="0"/>
              <a:t>Through </a:t>
            </a:r>
            <a:r>
              <a:rPr lang="en-US" dirty="0"/>
              <a:t>the engagement</a:t>
            </a:r>
            <a:r>
              <a:rPr lang="en-US" baseline="0" dirty="0"/>
              <a:t> for the 2019 Culture Master Plan – we heard that residents want more localized arts and culture scene to interact with in their daily lives, in their local neighbourhoods </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11</a:t>
            </a:fld>
            <a:endParaRPr lang="en-CA"/>
          </a:p>
        </p:txBody>
      </p:sp>
    </p:spTree>
    <p:extLst>
      <p:ext uri="{BB962C8B-B14F-4D97-AF65-F5344CB8AC3E}">
        <p14:creationId xmlns:p14="http://schemas.microsoft.com/office/powerpoint/2010/main" val="3638868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 </a:t>
            </a:r>
          </a:p>
          <a:p>
            <a:r>
              <a:rPr lang="en-US" dirty="0" smtClean="0"/>
              <a:t>That’s </a:t>
            </a:r>
            <a:r>
              <a:rPr lang="en-US" dirty="0"/>
              <a:t>where</a:t>
            </a:r>
            <a:r>
              <a:rPr lang="en-US" baseline="0" dirty="0"/>
              <a:t> the need to strategically focus our efforts on identified neighbourhoods came from – to establish them as cultural districts so they can become local destinations </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12</a:t>
            </a:fld>
            <a:endParaRPr lang="en-CA"/>
          </a:p>
        </p:txBody>
      </p:sp>
    </p:spTree>
    <p:extLst>
      <p:ext uri="{BB962C8B-B14F-4D97-AF65-F5344CB8AC3E}">
        <p14:creationId xmlns:p14="http://schemas.microsoft.com/office/powerpoint/2010/main" val="1644360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(Z)</a:t>
            </a:r>
          </a:p>
          <a:p>
            <a:r>
              <a:rPr lang="en-US" baseline="0" dirty="0" smtClean="0"/>
              <a:t>These </a:t>
            </a:r>
            <a:r>
              <a:rPr lang="en-US" baseline="0" dirty="0"/>
              <a:t>six neighbourhoods were identified as cultural districts </a:t>
            </a:r>
          </a:p>
          <a:p>
            <a:r>
              <a:rPr lang="en-US" b="0" baseline="0" dirty="0"/>
              <a:t>5 of them have a BIA, except the Downtown Core</a:t>
            </a:r>
          </a:p>
          <a:p>
            <a:r>
              <a:rPr lang="en-US" b="0" baseline="0" dirty="0"/>
              <a:t>It’s also important mentioning here that not all BIAs were at the same stage – BIAs such as PC and Streetsville were well-established, whereas neighbourhoods such as Clarkson and Cooksville were still in their early years of getting set up </a:t>
            </a:r>
            <a:endParaRPr lang="en-CA" b="0" dirty="0"/>
          </a:p>
        </p:txBody>
      </p:sp>
      <p:sp>
        <p:nvSpPr>
          <p:cNvPr id="4" name="Slide Number Placeholder 3"/>
          <p:cNvSpPr>
            <a:spLocks noGrp="1"/>
          </p:cNvSpPr>
          <p:nvPr>
            <p:ph type="sldNum" sz="quarter" idx="10"/>
          </p:nvPr>
        </p:nvSpPr>
        <p:spPr/>
        <p:txBody>
          <a:bodyPr/>
          <a:lstStyle/>
          <a:p>
            <a:fld id="{A1B90042-7143-46B5-8A5D-481F302FA0E1}" type="slidenum">
              <a:rPr lang="en-CA" smtClean="0"/>
              <a:t>13</a:t>
            </a:fld>
            <a:endParaRPr lang="en-CA"/>
          </a:p>
        </p:txBody>
      </p:sp>
    </p:spTree>
    <p:extLst>
      <p:ext uri="{BB962C8B-B14F-4D97-AF65-F5344CB8AC3E}">
        <p14:creationId xmlns:p14="http://schemas.microsoft.com/office/powerpoint/2010/main" val="568418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(Z) </a:t>
            </a:r>
          </a:p>
          <a:p>
            <a:r>
              <a:rPr lang="en-US" b="1" u="sng" dirty="0" smtClean="0"/>
              <a:t>Themes </a:t>
            </a:r>
            <a:r>
              <a:rPr lang="en-US" b="1" u="sng" dirty="0"/>
              <a:t>&amp; Boundaries </a:t>
            </a:r>
            <a:endParaRPr lang="en-CA" b="0" u="none" dirty="0"/>
          </a:p>
          <a:p>
            <a:r>
              <a:rPr lang="en-US" b="1" u="none" dirty="0"/>
              <a:t>Geographic</a:t>
            </a:r>
            <a:r>
              <a:rPr lang="en-US" b="1" u="none" baseline="0" dirty="0"/>
              <a:t> boundaries </a:t>
            </a:r>
            <a:r>
              <a:rPr lang="en-US" b="0" u="none" baseline="0" dirty="0"/>
              <a:t>have been identified for each Cultural District, which largely aligns with the existing BIA boundary – in addition we’ve included parkland, and some commercial parcels of land that have potential for re-development in the future that could contribute to a Cultural District </a:t>
            </a:r>
          </a:p>
          <a:p>
            <a:endParaRPr lang="en-US" b="0" u="none" baseline="0" dirty="0"/>
          </a:p>
          <a:p>
            <a:r>
              <a:rPr lang="en-US" b="0" u="none" baseline="0" dirty="0"/>
              <a:t>The boundaries are intended to provide an initial area of focus for the initiative and any land or zoning related exemptions – it does not mean we wouldn’t consider anything happening outside of the boundary </a:t>
            </a:r>
          </a:p>
          <a:p>
            <a:endParaRPr lang="en-US" b="0" u="none" baseline="0" dirty="0"/>
          </a:p>
          <a:p>
            <a:r>
              <a:rPr lang="en-US" b="0" u="none" baseline="0" dirty="0"/>
              <a:t>The boundaries are fluid and may be revised in the future as BIA boundaries also change </a:t>
            </a:r>
            <a:endParaRPr lang="en-US" b="1" u="sng" dirty="0"/>
          </a:p>
        </p:txBody>
      </p:sp>
      <p:sp>
        <p:nvSpPr>
          <p:cNvPr id="4" name="Slide Number Placeholder 3"/>
          <p:cNvSpPr>
            <a:spLocks noGrp="1"/>
          </p:cNvSpPr>
          <p:nvPr>
            <p:ph type="sldNum" sz="quarter" idx="10"/>
          </p:nvPr>
        </p:nvSpPr>
        <p:spPr/>
        <p:txBody>
          <a:bodyPr/>
          <a:lstStyle/>
          <a:p>
            <a:fld id="{A1B90042-7143-46B5-8A5D-481F302FA0E1}" type="slidenum">
              <a:rPr lang="en-CA" smtClean="0"/>
              <a:t>14</a:t>
            </a:fld>
            <a:endParaRPr lang="en-CA"/>
          </a:p>
        </p:txBody>
      </p:sp>
    </p:spTree>
    <p:extLst>
      <p:ext uri="{BB962C8B-B14F-4D97-AF65-F5344CB8AC3E}">
        <p14:creationId xmlns:p14="http://schemas.microsoft.com/office/powerpoint/2010/main" val="2355231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(Z)</a:t>
            </a:r>
          </a:p>
          <a:p>
            <a:r>
              <a:rPr lang="en-US" b="1" u="sng" dirty="0" smtClean="0"/>
              <a:t>Themes </a:t>
            </a:r>
            <a:r>
              <a:rPr lang="en-US" b="1" u="sng" dirty="0"/>
              <a:t>&amp; Boundaries </a:t>
            </a:r>
            <a:endParaRPr lang="en-CA" b="0" u="none" dirty="0"/>
          </a:p>
          <a:p>
            <a:r>
              <a:rPr lang="en-US" b="0" u="none" baseline="0" dirty="0"/>
              <a:t>Here is an example of the Clarkson Cultural District boundary – which largely aligns with the BIA boundary, with Lakeshore Rd running through it as a  spine and center for activity </a:t>
            </a:r>
          </a:p>
          <a:p>
            <a:r>
              <a:rPr lang="en-US" b="0" u="none" baseline="0" dirty="0"/>
              <a:t>We also want to acknowledge there are opportunities outside of these borders as well – such as with Clarkson, there are nearby Museum properties which we’ve identified with the arrows here – to visually illustrate the connection to those and potential opportunities</a:t>
            </a:r>
          </a:p>
          <a:p>
            <a:endParaRPr lang="en-US" b="0" u="none" baseline="0" dirty="0"/>
          </a:p>
        </p:txBody>
      </p:sp>
      <p:sp>
        <p:nvSpPr>
          <p:cNvPr id="4" name="Slide Number Placeholder 3"/>
          <p:cNvSpPr>
            <a:spLocks noGrp="1"/>
          </p:cNvSpPr>
          <p:nvPr>
            <p:ph type="sldNum" sz="quarter" idx="10"/>
          </p:nvPr>
        </p:nvSpPr>
        <p:spPr/>
        <p:txBody>
          <a:bodyPr/>
          <a:lstStyle/>
          <a:p>
            <a:fld id="{A1B90042-7143-46B5-8A5D-481F302FA0E1}" type="slidenum">
              <a:rPr lang="en-CA" smtClean="0"/>
              <a:t>15</a:t>
            </a:fld>
            <a:endParaRPr lang="en-CA"/>
          </a:p>
        </p:txBody>
      </p:sp>
    </p:spTree>
    <p:extLst>
      <p:ext uri="{BB962C8B-B14F-4D97-AF65-F5344CB8AC3E}">
        <p14:creationId xmlns:p14="http://schemas.microsoft.com/office/powerpoint/2010/main" val="1489436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(Z)</a:t>
            </a:r>
          </a:p>
          <a:p>
            <a:r>
              <a:rPr lang="en-US" b="1" u="sng" dirty="0" smtClean="0"/>
              <a:t>Themes </a:t>
            </a:r>
            <a:endParaRPr lang="en-US" b="1" u="sng" dirty="0"/>
          </a:p>
          <a:p>
            <a:r>
              <a:rPr lang="en-US" b="1" u="none" dirty="0"/>
              <a:t>Port Credit is a place for… </a:t>
            </a:r>
            <a:endParaRPr lang="en-US" b="0" u="none" dirty="0"/>
          </a:p>
          <a:p>
            <a:endParaRPr lang="en-US" b="1" u="sng" dirty="0"/>
          </a:p>
          <a:p>
            <a:pPr marL="0" lvl="0" indent="0">
              <a:buNone/>
            </a:pPr>
            <a:r>
              <a:rPr lang="en-US" sz="1400" dirty="0">
                <a:solidFill>
                  <a:schemeClr val="accent5">
                    <a:lumMod val="40000"/>
                    <a:lumOff val="60000"/>
                  </a:schemeClr>
                </a:solidFill>
                <a:latin typeface="Gotham Medium" pitchFamily="50" charset="0"/>
                <a:cs typeface="Gotham Medium" pitchFamily="50" charset="0"/>
              </a:rPr>
              <a:t>Exploration</a:t>
            </a:r>
            <a:r>
              <a:rPr lang="en-US" dirty="0">
                <a:solidFill>
                  <a:schemeClr val="accent5">
                    <a:lumMod val="40000"/>
                    <a:lumOff val="60000"/>
                  </a:schemeClr>
                </a:solidFill>
                <a:latin typeface="Gotham Book" pitchFamily="50" charset="0"/>
                <a:cs typeface="Gotham Book" pitchFamily="50" charset="0"/>
              </a:rPr>
              <a:t> </a:t>
            </a:r>
          </a:p>
          <a:p>
            <a:pPr marL="0" lvl="0" indent="0">
              <a:buNone/>
            </a:pPr>
            <a:r>
              <a:rPr lang="en-US" sz="1200" dirty="0">
                <a:solidFill>
                  <a:schemeClr val="accent5">
                    <a:lumMod val="40000"/>
                    <a:lumOff val="60000"/>
                  </a:schemeClr>
                </a:solidFill>
                <a:latin typeface="Gotham Book" pitchFamily="50" charset="0"/>
                <a:cs typeface="Gotham Book" pitchFamily="50" charset="0"/>
              </a:rPr>
              <a:t>Waterfront Parks, Marina, local kayaking &amp; canoe clubs, rowing, boat launches, fishing</a:t>
            </a:r>
            <a:endParaRPr lang="en-US" b="1" u="sng" dirty="0"/>
          </a:p>
          <a:p>
            <a:endParaRPr lang="en-US" b="1" u="sng" dirty="0"/>
          </a:p>
          <a:p>
            <a:pPr marL="0" indent="0">
              <a:buFont typeface="Arial" panose="020B0604020202020204" pitchFamily="34" charset="0"/>
              <a:buNone/>
            </a:pPr>
            <a:r>
              <a:rPr lang="en-US" sz="1400" dirty="0">
                <a:solidFill>
                  <a:schemeClr val="accent5">
                    <a:lumMod val="40000"/>
                    <a:lumOff val="60000"/>
                  </a:schemeClr>
                </a:solidFill>
                <a:latin typeface="Gotham Medium" pitchFamily="50" charset="0"/>
                <a:cs typeface="Gotham Medium" pitchFamily="50" charset="0"/>
              </a:rPr>
              <a:t>Entertainment</a:t>
            </a:r>
            <a:endParaRPr lang="en-US" dirty="0">
              <a:solidFill>
                <a:schemeClr val="accent5">
                  <a:lumMod val="40000"/>
                  <a:lumOff val="60000"/>
                </a:schemeClr>
              </a:solidFill>
              <a:latin typeface="Gotham Book" pitchFamily="50" charset="0"/>
              <a:cs typeface="Gotham Book" pitchFamily="50" charset="0"/>
            </a:endParaRPr>
          </a:p>
          <a:p>
            <a:pPr marL="0" indent="0">
              <a:buFont typeface="Arial" panose="020B0604020202020204" pitchFamily="34" charset="0"/>
              <a:buNone/>
            </a:pPr>
            <a:r>
              <a:rPr lang="en-US" sz="1200" dirty="0">
                <a:solidFill>
                  <a:schemeClr val="accent5">
                    <a:lumMod val="40000"/>
                    <a:lumOff val="60000"/>
                  </a:schemeClr>
                </a:solidFill>
                <a:latin typeface="Gotham Book" pitchFamily="50" charset="0"/>
                <a:cs typeface="Gotham Book" pitchFamily="50" charset="0"/>
              </a:rPr>
              <a:t>Festivals, restaurants, outdoor patios, Summer Concert Series, </a:t>
            </a:r>
            <a:r>
              <a:rPr lang="en-US" sz="1200" dirty="0" err="1">
                <a:solidFill>
                  <a:schemeClr val="accent5">
                    <a:lumMod val="40000"/>
                    <a:lumOff val="60000"/>
                  </a:schemeClr>
                </a:solidFill>
                <a:latin typeface="Gotham Book" pitchFamily="50" charset="0"/>
                <a:cs typeface="Gotham Book" pitchFamily="50" charset="0"/>
              </a:rPr>
              <a:t>Sauga</a:t>
            </a:r>
            <a:r>
              <a:rPr lang="en-US" sz="1200" dirty="0">
                <a:solidFill>
                  <a:schemeClr val="accent5">
                    <a:lumMod val="40000"/>
                    <a:lumOff val="60000"/>
                  </a:schemeClr>
                </a:solidFill>
                <a:latin typeface="Gotham Book" pitchFamily="50" charset="0"/>
                <a:cs typeface="Gotham Book" pitchFamily="50" charset="0"/>
              </a:rPr>
              <a:t> Busks</a:t>
            </a:r>
          </a:p>
          <a:p>
            <a:endParaRPr lang="en-US" b="1" u="sng" dirty="0"/>
          </a:p>
          <a:p>
            <a:pPr marL="0" indent="0">
              <a:buFont typeface="Arial" panose="020B0604020202020204" pitchFamily="34" charset="0"/>
              <a:buNone/>
            </a:pPr>
            <a:r>
              <a:rPr lang="en-US" sz="1400" dirty="0">
                <a:solidFill>
                  <a:schemeClr val="accent5">
                    <a:lumMod val="40000"/>
                    <a:lumOff val="60000"/>
                  </a:schemeClr>
                </a:solidFill>
                <a:latin typeface="Gotham Medium" pitchFamily="50" charset="0"/>
                <a:cs typeface="Gotham Medium" pitchFamily="50" charset="0"/>
              </a:rPr>
              <a:t>The Arts</a:t>
            </a:r>
            <a:endParaRPr lang="en-US" dirty="0">
              <a:solidFill>
                <a:schemeClr val="accent5">
                  <a:lumMod val="40000"/>
                  <a:lumOff val="60000"/>
                </a:schemeClr>
              </a:solidFill>
              <a:latin typeface="Gotham Book" pitchFamily="50" charset="0"/>
              <a:cs typeface="Gotham Book" pitchFamily="50" charset="0"/>
            </a:endParaRPr>
          </a:p>
          <a:p>
            <a:pPr marL="0" indent="0">
              <a:buFont typeface="Arial" panose="020B0604020202020204" pitchFamily="34" charset="0"/>
              <a:buNone/>
            </a:pPr>
            <a:r>
              <a:rPr lang="en-US" sz="1200" dirty="0">
                <a:solidFill>
                  <a:schemeClr val="accent5">
                    <a:lumMod val="40000"/>
                    <a:lumOff val="60000"/>
                  </a:schemeClr>
                </a:solidFill>
                <a:latin typeface="Gotham Book" pitchFamily="50" charset="0"/>
                <a:cs typeface="Gotham Book" pitchFamily="50" charset="0"/>
              </a:rPr>
              <a:t>Art galleries, studios, public art, Arts on the Credit programming</a:t>
            </a:r>
          </a:p>
          <a:p>
            <a:endParaRPr lang="en-US" b="1" u="sng" dirty="0"/>
          </a:p>
          <a:p>
            <a:pPr marL="0" indent="0">
              <a:buFont typeface="Arial" panose="020B0604020202020204" pitchFamily="34" charset="0"/>
              <a:buNone/>
            </a:pPr>
            <a:r>
              <a:rPr lang="en-US" sz="1400" dirty="0">
                <a:solidFill>
                  <a:schemeClr val="accent5">
                    <a:lumMod val="40000"/>
                    <a:lumOff val="60000"/>
                  </a:schemeClr>
                </a:solidFill>
                <a:latin typeface="Gotham Medium" pitchFamily="50" charset="0"/>
                <a:cs typeface="Gotham Medium" pitchFamily="50" charset="0"/>
              </a:rPr>
              <a:t>Cultural Heritage</a:t>
            </a:r>
            <a:endParaRPr lang="en-US" dirty="0">
              <a:solidFill>
                <a:schemeClr val="accent5">
                  <a:lumMod val="40000"/>
                  <a:lumOff val="60000"/>
                </a:schemeClr>
              </a:solidFill>
              <a:latin typeface="Gotham Book" pitchFamily="50" charset="0"/>
              <a:cs typeface="Gotham Book" pitchFamily="50" charset="0"/>
            </a:endParaRPr>
          </a:p>
          <a:p>
            <a:pPr marL="0" indent="0">
              <a:buFont typeface="Arial" panose="020B0604020202020204" pitchFamily="34" charset="0"/>
              <a:buNone/>
            </a:pPr>
            <a:r>
              <a:rPr lang="en-US" sz="1200" dirty="0">
                <a:solidFill>
                  <a:schemeClr val="accent5">
                    <a:lumMod val="40000"/>
                    <a:lumOff val="60000"/>
                  </a:schemeClr>
                </a:solidFill>
                <a:latin typeface="Gotham Book" pitchFamily="50" charset="0"/>
                <a:cs typeface="Gotham Book" pitchFamily="50" charset="0"/>
              </a:rPr>
              <a:t>Indigenous Heritage – Mouth of the Credit River, Marina industry, Port Credit HCD, brick manufacturing &amp; oil refinery  legacy</a:t>
            </a:r>
          </a:p>
          <a:p>
            <a:pPr marL="0" indent="0">
              <a:buFont typeface="Arial" panose="020B0604020202020204" pitchFamily="34" charset="0"/>
              <a:buNone/>
            </a:pPr>
            <a:endParaRPr lang="en-US" sz="1200" dirty="0">
              <a:solidFill>
                <a:schemeClr val="accent5">
                  <a:lumMod val="40000"/>
                  <a:lumOff val="60000"/>
                </a:schemeClr>
              </a:solidFill>
              <a:latin typeface="Gotham Book" pitchFamily="50" charset="0"/>
              <a:cs typeface="Gotham Book" pitchFamily="50" charset="0"/>
            </a:endParaRPr>
          </a:p>
          <a:p>
            <a:pPr marL="0" indent="0">
              <a:buFont typeface="Arial" panose="020B0604020202020204" pitchFamily="34" charset="0"/>
              <a:buNone/>
            </a:pPr>
            <a:r>
              <a:rPr lang="en-US" sz="1200" dirty="0">
                <a:solidFill>
                  <a:schemeClr val="accent5">
                    <a:lumMod val="40000"/>
                    <a:lumOff val="60000"/>
                  </a:schemeClr>
                </a:solidFill>
                <a:latin typeface="Gotham Book" pitchFamily="50" charset="0"/>
                <a:cs typeface="Gotham Book" pitchFamily="50" charset="0"/>
              </a:rPr>
              <a:t>Intent with the themes is – what</a:t>
            </a:r>
            <a:r>
              <a:rPr lang="en-US" sz="1200" baseline="0" dirty="0">
                <a:solidFill>
                  <a:schemeClr val="accent5">
                    <a:lumMod val="40000"/>
                    <a:lumOff val="60000"/>
                  </a:schemeClr>
                </a:solidFill>
                <a:latin typeface="Gotham Book" pitchFamily="50" charset="0"/>
                <a:cs typeface="Gotham Book" pitchFamily="50" charset="0"/>
              </a:rPr>
              <a:t> would this inform </a:t>
            </a:r>
            <a:endParaRPr lang="en-US" sz="1200" dirty="0">
              <a:solidFill>
                <a:schemeClr val="accent5">
                  <a:lumMod val="40000"/>
                  <a:lumOff val="60000"/>
                </a:schemeClr>
              </a:solidFill>
              <a:latin typeface="Gotham Book" pitchFamily="50" charset="0"/>
              <a:cs typeface="Gotham Book" pitchFamily="50" charset="0"/>
            </a:endParaRPr>
          </a:p>
          <a:p>
            <a:endParaRPr lang="en-US" b="1" u="sng" dirty="0"/>
          </a:p>
        </p:txBody>
      </p:sp>
      <p:sp>
        <p:nvSpPr>
          <p:cNvPr id="4" name="Slide Number Placeholder 3"/>
          <p:cNvSpPr>
            <a:spLocks noGrp="1"/>
          </p:cNvSpPr>
          <p:nvPr>
            <p:ph type="sldNum" sz="quarter" idx="10"/>
          </p:nvPr>
        </p:nvSpPr>
        <p:spPr/>
        <p:txBody>
          <a:bodyPr/>
          <a:lstStyle/>
          <a:p>
            <a:fld id="{A1B90042-7143-46B5-8A5D-481F302FA0E1}" type="slidenum">
              <a:rPr lang="en-CA" smtClean="0"/>
              <a:t>16</a:t>
            </a:fld>
            <a:endParaRPr lang="en-CA"/>
          </a:p>
        </p:txBody>
      </p:sp>
    </p:spTree>
    <p:extLst>
      <p:ext uri="{BB962C8B-B14F-4D97-AF65-F5344CB8AC3E}">
        <p14:creationId xmlns:p14="http://schemas.microsoft.com/office/powerpoint/2010/main" val="1382054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(Z)</a:t>
            </a:r>
          </a:p>
          <a:p>
            <a:r>
              <a:rPr lang="en-US" b="1" dirty="0" smtClean="0"/>
              <a:t>The </a:t>
            </a:r>
            <a:r>
              <a:rPr lang="en-US" b="1" dirty="0"/>
              <a:t>City’s Role </a:t>
            </a:r>
            <a:endParaRPr lang="en-US" b="0" dirty="0"/>
          </a:p>
          <a:p>
            <a:pPr marL="171450" indent="-171450">
              <a:buFont typeface="Arial" panose="020B0604020202020204" pitchFamily="34" charset="0"/>
              <a:buChar char="•"/>
            </a:pPr>
            <a:r>
              <a:rPr lang="en-US" dirty="0"/>
              <a:t>Around the Cultural</a:t>
            </a:r>
            <a:r>
              <a:rPr lang="en-US" baseline="0" dirty="0"/>
              <a:t> Districts project has been to provide greater support in the early years of the project, help build capacity, and play a more behind-the-scenes role in the long term </a:t>
            </a:r>
            <a:endParaRPr lang="en-US" dirty="0"/>
          </a:p>
          <a:p>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17</a:t>
            </a:fld>
            <a:endParaRPr lang="en-CA"/>
          </a:p>
        </p:txBody>
      </p:sp>
    </p:spTree>
    <p:extLst>
      <p:ext uri="{BB962C8B-B14F-4D97-AF65-F5344CB8AC3E}">
        <p14:creationId xmlns:p14="http://schemas.microsoft.com/office/powerpoint/2010/main" val="4077094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(Z)</a:t>
            </a:r>
          </a:p>
          <a:p>
            <a:r>
              <a:rPr lang="en-US" b="1" dirty="0" smtClean="0"/>
              <a:t>The </a:t>
            </a:r>
            <a:r>
              <a:rPr lang="en-US" b="1" dirty="0"/>
              <a:t>City’s Role </a:t>
            </a:r>
          </a:p>
          <a:p>
            <a:pPr marL="171450" indent="-171450">
              <a:buFont typeface="Arial" panose="020B0604020202020204" pitchFamily="34" charset="0"/>
              <a:buChar char="•"/>
            </a:pPr>
            <a:r>
              <a:rPr lang="en-US" sz="1200" dirty="0">
                <a:solidFill>
                  <a:schemeClr val="bg1"/>
                </a:solidFill>
                <a:latin typeface="Bahnschrift" panose="020B0502040204020203" pitchFamily="34" charset="0"/>
                <a:cs typeface="Arial" panose="020B0604020202020204" pitchFamily="34" charset="0"/>
              </a:rPr>
              <a:t>Reduce barrier to arts and cultural development and creative programming in the Cultural Districts through policy making </a:t>
            </a:r>
          </a:p>
          <a:p>
            <a:pPr marL="171450" indent="-171450">
              <a:buFont typeface="Arial" panose="020B0604020202020204" pitchFamily="34" charset="0"/>
              <a:buChar char="•"/>
            </a:pPr>
            <a:r>
              <a:rPr lang="en-US" sz="1200" dirty="0">
                <a:solidFill>
                  <a:schemeClr val="bg1"/>
                </a:solidFill>
                <a:latin typeface="Bahnschrift" panose="020B0502040204020203" pitchFamily="34" charset="0"/>
                <a:cs typeface="Arial" panose="020B0604020202020204" pitchFamily="34" charset="0"/>
              </a:rPr>
              <a:t>Make it easier for the community to participate in creative expression and community building </a:t>
            </a:r>
          </a:p>
          <a:p>
            <a:pPr marL="171450" indent="-171450">
              <a:buFont typeface="Arial" panose="020B0604020202020204" pitchFamily="34" charset="0"/>
              <a:buChar char="•"/>
            </a:pPr>
            <a:r>
              <a:rPr lang="en-US" sz="1200" dirty="0">
                <a:solidFill>
                  <a:schemeClr val="bg1"/>
                </a:solidFill>
                <a:latin typeface="Bahnschrift" panose="020B0502040204020203" pitchFamily="34" charset="0"/>
                <a:cs typeface="Arial" panose="020B0604020202020204" pitchFamily="34" charset="0"/>
              </a:rPr>
              <a:t>Support the Cultural Districts with starter initiatives </a:t>
            </a:r>
          </a:p>
          <a:p>
            <a:pPr marL="171450" indent="-171450">
              <a:buFont typeface="Arial" panose="020B0604020202020204" pitchFamily="34" charset="0"/>
              <a:buChar char="•"/>
            </a:pPr>
            <a:r>
              <a:rPr lang="en-US" sz="1200" dirty="0">
                <a:solidFill>
                  <a:schemeClr val="bg1"/>
                </a:solidFill>
                <a:latin typeface="Bahnschrift" panose="020B0502040204020203" pitchFamily="34" charset="0"/>
                <a:cs typeface="Arial" panose="020B0604020202020204" pitchFamily="34" charset="0"/>
              </a:rPr>
              <a:t>Support and empower the BIAs and business stakeholders, foster local partnerships to enhance the Cultural Districts</a:t>
            </a:r>
          </a:p>
          <a:p>
            <a:pPr marL="171450" indent="-171450">
              <a:buFont typeface="Arial" panose="020B0604020202020204" pitchFamily="34" charset="0"/>
              <a:buChar char="•"/>
            </a:pPr>
            <a:r>
              <a:rPr lang="en-US" sz="1200" baseline="0" dirty="0">
                <a:solidFill>
                  <a:schemeClr val="bg1"/>
                </a:solidFill>
                <a:latin typeface="Bahnschrift" panose="020B0502040204020203" pitchFamily="34" charset="0"/>
                <a:cs typeface="Arial" panose="020B0604020202020204" pitchFamily="34" charset="0"/>
              </a:rPr>
              <a:t>In the long term, we’re aiming to empower the BIAs and local org to do the on the ground work, provide support with grants, and provide administrative support </a:t>
            </a:r>
            <a:endParaRPr lang="en-CA" sz="1200" dirty="0">
              <a:solidFill>
                <a:schemeClr val="bg1"/>
              </a:solidFill>
              <a:latin typeface="Bahnschrift" panose="020B0502040204020203" pitchFamily="34" charset="0"/>
              <a:cs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18</a:t>
            </a:fld>
            <a:endParaRPr lang="en-CA"/>
          </a:p>
        </p:txBody>
      </p:sp>
    </p:spTree>
    <p:extLst>
      <p:ext uri="{BB962C8B-B14F-4D97-AF65-F5344CB8AC3E}">
        <p14:creationId xmlns:p14="http://schemas.microsoft.com/office/powerpoint/2010/main" val="1271023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(Z)</a:t>
            </a:r>
          </a:p>
          <a:p>
            <a:r>
              <a:rPr lang="en-US" b="1" dirty="0" smtClean="0"/>
              <a:t>The </a:t>
            </a:r>
            <a:r>
              <a:rPr lang="en-US" b="1" dirty="0"/>
              <a:t>BIA’s role</a:t>
            </a:r>
            <a:r>
              <a:rPr lang="en-US" b="1" baseline="0" dirty="0"/>
              <a:t> </a:t>
            </a:r>
          </a:p>
          <a:p>
            <a:pPr marL="171450" indent="-171450">
              <a:buFont typeface="Arial" panose="020B0604020202020204" pitchFamily="34" charset="0"/>
              <a:buChar char="•"/>
            </a:pPr>
            <a:r>
              <a:rPr lang="en-US" sz="1200" dirty="0">
                <a:solidFill>
                  <a:schemeClr val="bg1"/>
                </a:solidFill>
                <a:latin typeface="Bahnschrift" panose="020B0502040204020203" pitchFamily="34" charset="0"/>
                <a:cs typeface="Arial" panose="020B0604020202020204" pitchFamily="34" charset="0"/>
              </a:rPr>
              <a:t>The BIAs oversee the improvement, beautification and maintenance of municipally-owned</a:t>
            </a:r>
            <a:r>
              <a:rPr lang="en-US" sz="1200" baseline="0" dirty="0">
                <a:solidFill>
                  <a:schemeClr val="bg1"/>
                </a:solidFill>
                <a:latin typeface="Bahnschrift" panose="020B0502040204020203" pitchFamily="34" charset="0"/>
                <a:cs typeface="Arial" panose="020B0604020202020204" pitchFamily="34" charset="0"/>
              </a:rPr>
              <a:t> land, buildings and structured in the BIA area </a:t>
            </a:r>
          </a:p>
          <a:p>
            <a:pPr marL="171450" indent="-171450">
              <a:buFont typeface="Arial" panose="020B0604020202020204" pitchFamily="34" charset="0"/>
              <a:buChar char="•"/>
            </a:pPr>
            <a:r>
              <a:rPr lang="en-US" sz="1200" baseline="0" dirty="0">
                <a:solidFill>
                  <a:schemeClr val="bg1"/>
                </a:solidFill>
                <a:latin typeface="Bahnschrift" panose="020B0502040204020203" pitchFamily="34" charset="0"/>
                <a:cs typeface="Arial" panose="020B0604020202020204" pitchFamily="34" charset="0"/>
              </a:rPr>
              <a:t>This is another reason why it makes sense to closely align the boundaries – so that we can work together </a:t>
            </a:r>
          </a:p>
          <a:p>
            <a:pPr marL="171450" indent="-171450">
              <a:buFont typeface="Arial" panose="020B0604020202020204" pitchFamily="34" charset="0"/>
              <a:buChar char="•"/>
            </a:pPr>
            <a:r>
              <a:rPr lang="en-US" sz="1200" baseline="0" dirty="0">
                <a:solidFill>
                  <a:schemeClr val="bg1"/>
                </a:solidFill>
                <a:latin typeface="Bahnschrift" panose="020B0502040204020203" pitchFamily="34" charset="0"/>
                <a:cs typeface="Arial" panose="020B0604020202020204" pitchFamily="34" charset="0"/>
              </a:rPr>
              <a:t>We also have a full-time City staff person that is assigned as a liaison between the BIA and the City – this is the point person through which inquiries are directed to the appropriate staff, it ensure we’re all talking to one another and have streamlined processes </a:t>
            </a:r>
          </a:p>
          <a:p>
            <a:pPr marL="171450" indent="-171450">
              <a:buFont typeface="Arial" panose="020B0604020202020204" pitchFamily="34" charset="0"/>
              <a:buChar char="•"/>
            </a:pPr>
            <a:r>
              <a:rPr lang="en-US" sz="1200" baseline="0" dirty="0">
                <a:solidFill>
                  <a:schemeClr val="bg1"/>
                </a:solidFill>
                <a:latin typeface="Bahnschrift" panose="020B0502040204020203" pitchFamily="34" charset="0"/>
                <a:cs typeface="Arial" panose="020B0604020202020204" pitchFamily="34" charset="0"/>
              </a:rPr>
              <a:t>Our Liaison also developed a BIA Reference Guide recently – which is a great resource for City staff, and the BIAs: </a:t>
            </a:r>
          </a:p>
          <a:p>
            <a:pPr marL="628650" lvl="1" indent="-171450">
              <a:buFont typeface="Arial" panose="020B0604020202020204" pitchFamily="34" charset="0"/>
              <a:buChar char="•"/>
            </a:pPr>
            <a:r>
              <a:rPr lang="en-US" sz="1200" baseline="0" dirty="0">
                <a:solidFill>
                  <a:schemeClr val="bg1"/>
                </a:solidFill>
                <a:latin typeface="Bahnschrift" panose="020B0502040204020203" pitchFamily="34" charset="0"/>
                <a:cs typeface="Arial" panose="020B0604020202020204" pitchFamily="34" charset="0"/>
              </a:rPr>
              <a:t>It addresses questions specific City policies, processes and procedures that impact BIAs </a:t>
            </a:r>
          </a:p>
          <a:p>
            <a:pPr marL="628650" lvl="1" indent="-171450">
              <a:buFont typeface="Arial" panose="020B0604020202020204" pitchFamily="34" charset="0"/>
              <a:buChar char="•"/>
            </a:pPr>
            <a:r>
              <a:rPr lang="en-US" sz="1200" baseline="0" dirty="0">
                <a:solidFill>
                  <a:schemeClr val="bg1"/>
                </a:solidFill>
                <a:latin typeface="Bahnschrift" panose="020B0502040204020203" pitchFamily="34" charset="0"/>
                <a:cs typeface="Arial" panose="020B0604020202020204" pitchFamily="34" charset="0"/>
              </a:rPr>
              <a:t>It also provides more clarification on the Municipal Act and interpretation related to BIAs </a:t>
            </a:r>
          </a:p>
          <a:p>
            <a:pPr marL="628650" lvl="1" indent="-171450">
              <a:buFont typeface="Arial" panose="020B0604020202020204" pitchFamily="34" charset="0"/>
              <a:buChar char="•"/>
            </a:pPr>
            <a:r>
              <a:rPr lang="en-US" sz="1200" baseline="0" dirty="0">
                <a:solidFill>
                  <a:schemeClr val="bg1"/>
                </a:solidFill>
                <a:latin typeface="Bahnschrift" panose="020B0502040204020203" pitchFamily="34" charset="0"/>
                <a:cs typeface="Arial" panose="020B0604020202020204" pitchFamily="34" charset="0"/>
              </a:rPr>
              <a:t>Covers topics such as the laws that apply, governance, financial mgmt., capital work and maintenance, city insurance requirements, city &amp; BIA maintenance and repair obligations </a:t>
            </a:r>
            <a:endParaRPr lang="en-CA" sz="1200" dirty="0">
              <a:solidFill>
                <a:schemeClr val="bg1"/>
              </a:solidFill>
              <a:latin typeface="Bahnschrift" panose="020B0502040204020203" pitchFamily="34" charset="0"/>
              <a:cs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19</a:t>
            </a:fld>
            <a:endParaRPr lang="en-CA"/>
          </a:p>
        </p:txBody>
      </p:sp>
    </p:spTree>
    <p:extLst>
      <p:ext uri="{BB962C8B-B14F-4D97-AF65-F5344CB8AC3E}">
        <p14:creationId xmlns:p14="http://schemas.microsoft.com/office/powerpoint/2010/main" val="2265540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solidFill>
                  <a:schemeClr val="accent1">
                    <a:lumMod val="20000"/>
                    <a:lumOff val="80000"/>
                  </a:schemeClr>
                </a:solidFill>
                <a:latin typeface="Gotham Book" pitchFamily="50" charset="0"/>
                <a:cs typeface="Gotham Book" pitchFamily="50" charset="0"/>
              </a:rPr>
              <a:t>(M)</a:t>
            </a:r>
          </a:p>
          <a:p>
            <a:pPr marL="0" indent="0">
              <a:buFont typeface="Arial" panose="020B0604020202020204" pitchFamily="34" charset="0"/>
              <a:buNone/>
            </a:pPr>
            <a:r>
              <a:rPr lang="en-US" sz="1200" dirty="0" smtClean="0">
                <a:solidFill>
                  <a:schemeClr val="accent1">
                    <a:lumMod val="20000"/>
                    <a:lumOff val="80000"/>
                  </a:schemeClr>
                </a:solidFill>
                <a:latin typeface="Gotham Book" pitchFamily="50" charset="0"/>
                <a:cs typeface="Gotham Book" pitchFamily="50" charset="0"/>
              </a:rPr>
              <a:t>Welcome</a:t>
            </a:r>
            <a:r>
              <a:rPr lang="en-US" sz="1200" baseline="0" dirty="0" smtClean="0">
                <a:solidFill>
                  <a:schemeClr val="accent1">
                    <a:lumMod val="20000"/>
                    <a:lumOff val="80000"/>
                  </a:schemeClr>
                </a:solidFill>
                <a:latin typeface="Gotham Book" pitchFamily="50" charset="0"/>
                <a:cs typeface="Gotham Book" pitchFamily="50" charset="0"/>
              </a:rPr>
              <a:t> </a:t>
            </a:r>
            <a:r>
              <a:rPr lang="en-US" sz="1200" baseline="0" dirty="0">
                <a:solidFill>
                  <a:schemeClr val="accent1">
                    <a:lumMod val="20000"/>
                    <a:lumOff val="80000"/>
                  </a:schemeClr>
                </a:solidFill>
                <a:latin typeface="Gotham Book" pitchFamily="50" charset="0"/>
                <a:cs typeface="Gotham Book" pitchFamily="50" charset="0"/>
              </a:rPr>
              <a:t>to Mississauga! </a:t>
            </a:r>
          </a:p>
          <a:p>
            <a:pPr marL="0" indent="0">
              <a:buFont typeface="Arial" panose="020B0604020202020204" pitchFamily="34" charset="0"/>
              <a:buNone/>
            </a:pPr>
            <a:r>
              <a:rPr lang="en-US" sz="1200" baseline="0" dirty="0">
                <a:solidFill>
                  <a:schemeClr val="accent1">
                    <a:lumMod val="20000"/>
                    <a:lumOff val="80000"/>
                  </a:schemeClr>
                </a:solidFill>
                <a:latin typeface="Gotham Book" pitchFamily="50" charset="0"/>
                <a:cs typeface="Gotham Book" pitchFamily="50" charset="0"/>
              </a:rPr>
              <a:t>(Introduce ourselves) </a:t>
            </a:r>
          </a:p>
          <a:p>
            <a:pPr marL="0" indent="0">
              <a:buFont typeface="Arial" panose="020B0604020202020204" pitchFamily="34" charset="0"/>
              <a:buNone/>
            </a:pPr>
            <a:endParaRPr lang="en-US" sz="1200" baseline="0" dirty="0">
              <a:solidFill>
                <a:schemeClr val="accent1">
                  <a:lumMod val="20000"/>
                  <a:lumOff val="80000"/>
                </a:schemeClr>
              </a:solidFill>
              <a:latin typeface="Gotham Book" pitchFamily="50" charset="0"/>
              <a:cs typeface="Gotham Book" pitchFamily="50" charset="0"/>
            </a:endParaRPr>
          </a:p>
          <a:p>
            <a:pPr marL="0" indent="0">
              <a:buFont typeface="Arial" panose="020B0604020202020204" pitchFamily="34" charset="0"/>
              <a:buNone/>
            </a:pPr>
            <a:r>
              <a:rPr lang="en-US" sz="1200" baseline="0" dirty="0">
                <a:solidFill>
                  <a:schemeClr val="accent1">
                    <a:lumMod val="20000"/>
                    <a:lumOff val="80000"/>
                  </a:schemeClr>
                </a:solidFill>
                <a:latin typeface="Gotham Book" pitchFamily="50" charset="0"/>
                <a:cs typeface="Gotham Book" pitchFamily="50" charset="0"/>
              </a:rPr>
              <a:t>Here’s a little bit about what we do: </a:t>
            </a:r>
            <a:r>
              <a:rPr lang="en-US" sz="1200" dirty="0">
                <a:solidFill>
                  <a:schemeClr val="accent1">
                    <a:lumMod val="20000"/>
                    <a:lumOff val="80000"/>
                  </a:schemeClr>
                </a:solidFill>
                <a:latin typeface="Gotham Book" pitchFamily="50" charset="0"/>
                <a:cs typeface="Gotham Book" pitchFamily="50" charset="0"/>
              </a:rPr>
              <a:t>Culture Planning &amp; Public Art </a:t>
            </a:r>
          </a:p>
          <a:p>
            <a:pPr marL="342900" indent="-342900">
              <a:buFont typeface="Arial" panose="020B0604020202020204" pitchFamily="34" charset="0"/>
              <a:buChar char="•"/>
            </a:pPr>
            <a:r>
              <a:rPr lang="en-US" sz="1200" dirty="0">
                <a:solidFill>
                  <a:schemeClr val="accent1">
                    <a:lumMod val="20000"/>
                    <a:lumOff val="80000"/>
                  </a:schemeClr>
                </a:solidFill>
                <a:latin typeface="Gotham Book" pitchFamily="50" charset="0"/>
                <a:cs typeface="Gotham Book" pitchFamily="50" charset="0"/>
              </a:rPr>
              <a:t>We support the growth of the culture sector by informing and developing strategies and policies </a:t>
            </a:r>
          </a:p>
          <a:p>
            <a:pPr marL="342900" indent="-342900">
              <a:buFont typeface="Arial" panose="020B0604020202020204" pitchFamily="34" charset="0"/>
              <a:buChar char="•"/>
            </a:pPr>
            <a:r>
              <a:rPr lang="en-US" sz="1200" dirty="0">
                <a:solidFill>
                  <a:schemeClr val="accent1">
                    <a:lumMod val="20000"/>
                    <a:lumOff val="80000"/>
                  </a:schemeClr>
                </a:solidFill>
                <a:latin typeface="Gotham Book" pitchFamily="50" charset="0"/>
                <a:cs typeface="Gotham Book" pitchFamily="50" charset="0"/>
              </a:rPr>
              <a:t>We review plans, policies, and studies to advocate for cultural infrastructure </a:t>
            </a:r>
          </a:p>
          <a:p>
            <a:pPr marL="342900" indent="-342900">
              <a:buFont typeface="Arial" panose="020B0604020202020204" pitchFamily="34" charset="0"/>
              <a:buChar char="•"/>
            </a:pPr>
            <a:r>
              <a:rPr lang="en-US" sz="1200" dirty="0">
                <a:solidFill>
                  <a:schemeClr val="accent1">
                    <a:lumMod val="20000"/>
                    <a:lumOff val="80000"/>
                  </a:schemeClr>
                </a:solidFill>
                <a:latin typeface="Gotham Book" pitchFamily="50" charset="0"/>
                <a:cs typeface="Gotham Book" pitchFamily="50" charset="0"/>
              </a:rPr>
              <a:t>Conduct strategic planning for culture across the City </a:t>
            </a:r>
          </a:p>
          <a:p>
            <a:pPr marL="342900" indent="-342900">
              <a:buFont typeface="Arial" panose="020B0604020202020204" pitchFamily="34" charset="0"/>
              <a:buChar char="•"/>
            </a:pPr>
            <a:r>
              <a:rPr lang="en-US" sz="1200" dirty="0">
                <a:solidFill>
                  <a:schemeClr val="accent1">
                    <a:lumMod val="20000"/>
                    <a:lumOff val="80000"/>
                  </a:schemeClr>
                </a:solidFill>
                <a:latin typeface="Gotham Book" pitchFamily="50" charset="0"/>
                <a:cs typeface="Gotham Book" pitchFamily="50" charset="0"/>
              </a:rPr>
              <a:t>We provide free and equal access to high quality arts experiences by commissioning professional artists to create artwork for public spaces </a:t>
            </a:r>
          </a:p>
          <a:p>
            <a:pPr marL="342900" indent="-342900">
              <a:buFont typeface="Arial" panose="020B0604020202020204" pitchFamily="34" charset="0"/>
              <a:buChar char="•"/>
            </a:pPr>
            <a:r>
              <a:rPr lang="en-US" sz="1200" dirty="0">
                <a:solidFill>
                  <a:schemeClr val="accent1">
                    <a:lumMod val="20000"/>
                    <a:lumOff val="80000"/>
                  </a:schemeClr>
                </a:solidFill>
                <a:latin typeface="Gotham Book" pitchFamily="50" charset="0"/>
                <a:cs typeface="Gotham Book" pitchFamily="50" charset="0"/>
              </a:rPr>
              <a:t>We leverage public and private funding and site opportunities </a:t>
            </a:r>
            <a:endParaRPr lang="en-CA" sz="1200" dirty="0">
              <a:solidFill>
                <a:schemeClr val="accent1">
                  <a:lumMod val="20000"/>
                  <a:lumOff val="80000"/>
                </a:schemeClr>
              </a:solidFill>
              <a:latin typeface="Gotham Book" pitchFamily="50" charset="0"/>
              <a:cs typeface="Gotham Book" pitchFamily="50" charset="0"/>
            </a:endParaRPr>
          </a:p>
          <a:p>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2</a:t>
            </a:fld>
            <a:endParaRPr lang="en-CA"/>
          </a:p>
        </p:txBody>
      </p:sp>
    </p:spTree>
    <p:extLst>
      <p:ext uri="{BB962C8B-B14F-4D97-AF65-F5344CB8AC3E}">
        <p14:creationId xmlns:p14="http://schemas.microsoft.com/office/powerpoint/2010/main" val="20183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(M)</a:t>
            </a:r>
          </a:p>
          <a:p>
            <a:r>
              <a:rPr lang="en-US" b="1" u="sng" dirty="0" smtClean="0"/>
              <a:t>Framework </a:t>
            </a:r>
            <a:r>
              <a:rPr lang="en-US" b="1" u="sng" dirty="0"/>
              <a:t>for Recommendations</a:t>
            </a:r>
            <a:r>
              <a:rPr lang="en-US" b="1" u="sng" baseline="0" dirty="0"/>
              <a:t> </a:t>
            </a:r>
          </a:p>
          <a:p>
            <a:r>
              <a:rPr lang="en-US" baseline="0" dirty="0"/>
              <a:t>The Cultural Districts Implementation Plan includes a set of recommendations that apply cultural districts-wide, and specific opportunities identified for each cultural district. The recommendations are categorized into: </a:t>
            </a:r>
          </a:p>
          <a:p>
            <a:endParaRPr lang="en-US" baseline="0" dirty="0"/>
          </a:p>
          <a:p>
            <a:r>
              <a:rPr lang="en-US" b="1" baseline="0" dirty="0"/>
              <a:t>Policies, Studies &amp; Guidelines </a:t>
            </a:r>
          </a:p>
          <a:p>
            <a:r>
              <a:rPr lang="en-US" baseline="0" dirty="0"/>
              <a:t>-actions to update City policies and permitting process to support arts and cultural uses and activities in the Cultural Districts </a:t>
            </a:r>
          </a:p>
          <a:p>
            <a:r>
              <a:rPr lang="en-US" baseline="0" dirty="0"/>
              <a:t>-example: public art on construction hoarding, culture opportunities &amp; barriers review</a:t>
            </a:r>
          </a:p>
          <a:p>
            <a:endParaRPr lang="en-US" baseline="0" dirty="0"/>
          </a:p>
          <a:p>
            <a:r>
              <a:rPr lang="en-US" b="1" baseline="0" dirty="0"/>
              <a:t>Programs &amp; Initiatives </a:t>
            </a:r>
          </a:p>
          <a:p>
            <a:r>
              <a:rPr lang="en-US" baseline="0" dirty="0"/>
              <a:t>-actions to develop new programs or initiatives and expand existing culture and public art programming to create vibrant public spaces and create opportunities for artists, youth and performers </a:t>
            </a:r>
          </a:p>
          <a:p>
            <a:r>
              <a:rPr lang="en-US" baseline="0" dirty="0"/>
              <a:t>-example: summer concert series, supporting the busking program by identifying locations in cultural districts </a:t>
            </a:r>
          </a:p>
          <a:p>
            <a:endParaRPr lang="en-US" baseline="0" dirty="0"/>
          </a:p>
          <a:p>
            <a:r>
              <a:rPr lang="en-US" b="1" baseline="0" dirty="0"/>
              <a:t>Community &amp; Business Support </a:t>
            </a:r>
          </a:p>
          <a:p>
            <a:r>
              <a:rPr lang="en-US" baseline="0" dirty="0"/>
              <a:t>-actions to support community organizations, businesses and BIAs to activate the Cultural Districts </a:t>
            </a:r>
          </a:p>
          <a:p>
            <a:r>
              <a:rPr lang="en-US" baseline="0" dirty="0"/>
              <a:t>-example: Mississauga Made Tourism banner campaign during COVID-19, annual walkabouts to identify collaborative opportunities, I Heart Main Street Program &amp; helping to cost-share on projects </a:t>
            </a:r>
          </a:p>
          <a:p>
            <a:endParaRPr lang="en-US" baseline="0" dirty="0"/>
          </a:p>
          <a:p>
            <a:r>
              <a:rPr lang="en-US" b="1" baseline="0" dirty="0"/>
              <a:t>Partnerships </a:t>
            </a:r>
          </a:p>
          <a:p>
            <a:r>
              <a:rPr lang="en-US" baseline="0" dirty="0"/>
              <a:t>-opportunities to collaborate with City, community and external partners on on-going projects and event programming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-example: annual walkabouts to identify collaborative opportunities, I Heart Main Street Program &amp; helping to cost-share on projects </a:t>
            </a:r>
          </a:p>
          <a:p>
            <a:endParaRPr lang="en-US" baseline="0" dirty="0"/>
          </a:p>
          <a:p>
            <a:r>
              <a:rPr lang="en-US" b="1" baseline="0" dirty="0"/>
              <a:t>Public Realm Activations </a:t>
            </a:r>
          </a:p>
          <a:p>
            <a:r>
              <a:rPr lang="en-US" baseline="0" dirty="0"/>
              <a:t>-site-specific Cultural District activations which animate and activate spaces using tactics such as temporary public art, pop-ups and programming</a:t>
            </a:r>
          </a:p>
          <a:p>
            <a:r>
              <a:rPr lang="en-US" baseline="0" dirty="0"/>
              <a:t>-example: Placemaking Program &amp; Roster  </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20</a:t>
            </a:fld>
            <a:endParaRPr lang="en-CA"/>
          </a:p>
        </p:txBody>
      </p:sp>
    </p:spTree>
    <p:extLst>
      <p:ext uri="{BB962C8B-B14F-4D97-AF65-F5344CB8AC3E}">
        <p14:creationId xmlns:p14="http://schemas.microsoft.com/office/powerpoint/2010/main" val="2092109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(M)</a:t>
            </a:r>
          </a:p>
          <a:p>
            <a:r>
              <a:rPr lang="en-US" b="1" baseline="0" dirty="0" smtClean="0"/>
              <a:t>Policies</a:t>
            </a:r>
            <a:r>
              <a:rPr lang="en-US" b="1" baseline="0" dirty="0"/>
              <a:t>, Studies &amp; Guidelines </a:t>
            </a:r>
          </a:p>
          <a:p>
            <a:pPr marL="171450" indent="-171450">
              <a:buFont typeface="Arial" panose="020B0604020202020204" pitchFamily="34" charset="0"/>
              <a:buChar char="•"/>
            </a:pPr>
            <a:r>
              <a:rPr lang="en-US" baseline="0" dirty="0"/>
              <a:t>This includes actions to update City policies and permitting process to support arts and cultural uses and activities in the Cultural Districts </a:t>
            </a:r>
          </a:p>
          <a:p>
            <a:pPr marL="171450" indent="-171450">
              <a:buFont typeface="Arial" panose="020B0604020202020204" pitchFamily="34" charset="0"/>
              <a:buChar char="•"/>
            </a:pPr>
            <a:r>
              <a:rPr lang="en-US" baseline="0" dirty="0"/>
              <a:t>One key example is integrating cultural districts in to the City’s Official Plan. We’ve included language at a high level to build support for the cultural districts at a policy level, to inform developers and to support us in leveraging opportunities for cultural infrastructure development or enhancements in the Cultural Districts </a:t>
            </a:r>
          </a:p>
          <a:p>
            <a:pPr marL="171450" indent="-171450">
              <a:buFont typeface="Arial" panose="020B0604020202020204" pitchFamily="34" charset="0"/>
              <a:buChar char="•"/>
            </a:pPr>
            <a:r>
              <a:rPr lang="en-US" baseline="0" dirty="0"/>
              <a:t>We’ve been involved in discussions around using Community Improvement Plans (CIPs) which is a tool available to municipalities to incentivize certain types of development. We’ve been researching how CIPs could incentivize cultural and creative uses in our Downtown Core, or how we could create neighbourhood-specific zoning policies that are very specific on types of uses (such as, how we have too many banks and </a:t>
            </a:r>
            <a:r>
              <a:rPr lang="en-US" baseline="0" dirty="0" err="1"/>
              <a:t>Dr</a:t>
            </a:r>
            <a:r>
              <a:rPr lang="en-US" baseline="0" dirty="0"/>
              <a:t> offices and pharmacies on the ground floor of buildings instead of active, unique retail uses that contribute to vibrancy at the street level – such as cafes, ice cream shops, studios. </a:t>
            </a:r>
          </a:p>
          <a:p>
            <a:endParaRPr lang="en-US" dirty="0" smtClean="0"/>
          </a:p>
          <a:p>
            <a:r>
              <a:rPr lang="en-US" b="1" dirty="0" smtClean="0"/>
              <a:t>Official Plan – Cultural</a:t>
            </a:r>
            <a:r>
              <a:rPr lang="en-US" b="1" baseline="0" dirty="0" smtClean="0"/>
              <a:t> Districts policy: </a:t>
            </a:r>
          </a:p>
          <a:p>
            <a:r>
              <a:rPr lang="en-US" sz="1200" b="0" i="0" kern="1200" dirty="0" smtClean="0">
                <a:solidFill>
                  <a:schemeClr val="tx1"/>
                </a:solidFill>
                <a:effectLst/>
                <a:latin typeface="+mn-lt"/>
                <a:ea typeface="+mn-ea"/>
                <a:cs typeface="+mn-cs"/>
              </a:rPr>
              <a:t>8.8.3 Arts and cultural development should be strategically focused within Cultural Districts to enhance their identity and foster them as local neighbourhood-based cultural destinations. </a:t>
            </a:r>
          </a:p>
          <a:p>
            <a:r>
              <a:rPr lang="en-US" sz="1200" b="0" i="0" kern="1200" dirty="0" smtClean="0">
                <a:solidFill>
                  <a:schemeClr val="tx1"/>
                </a:solidFill>
                <a:effectLst/>
                <a:latin typeface="+mn-lt"/>
                <a:ea typeface="+mn-ea"/>
                <a:cs typeface="+mn-cs"/>
              </a:rPr>
              <a:t>Cultural Districts will encourage: </a:t>
            </a:r>
          </a:p>
          <a:p>
            <a:pPr marL="228600" indent="-228600">
              <a:buAutoNum type="alphaLcParenR"/>
            </a:pPr>
            <a:r>
              <a:rPr lang="en-US" sz="1200" b="0" i="0" kern="1200" dirty="0" smtClean="0">
                <a:solidFill>
                  <a:schemeClr val="tx1"/>
                </a:solidFill>
                <a:effectLst/>
                <a:latin typeface="+mn-lt"/>
                <a:ea typeface="+mn-ea"/>
                <a:cs typeface="+mn-cs"/>
              </a:rPr>
              <a:t>active ground floor retail uses and an active streetscape; </a:t>
            </a:r>
          </a:p>
          <a:p>
            <a:pPr marL="228600" indent="-228600">
              <a:buAutoNum type="alphaLcParenR"/>
            </a:pPr>
            <a:r>
              <a:rPr lang="en-US" sz="1200" b="0" i="0" kern="1200" dirty="0" smtClean="0">
                <a:solidFill>
                  <a:schemeClr val="tx1"/>
                </a:solidFill>
                <a:effectLst/>
                <a:latin typeface="+mn-lt"/>
                <a:ea typeface="+mn-ea"/>
                <a:cs typeface="+mn-cs"/>
              </a:rPr>
              <a:t>vibrant, inviting and animated public realm and spaces that contribute to a sense of place and encourage community gathering; </a:t>
            </a:r>
          </a:p>
          <a:p>
            <a:pPr marL="228600" indent="-228600">
              <a:buAutoNum type="alphaLcParenR"/>
            </a:pPr>
            <a:r>
              <a:rPr lang="en-US" sz="1200" b="0" i="0" kern="1200" dirty="0" smtClean="0">
                <a:solidFill>
                  <a:schemeClr val="tx1"/>
                </a:solidFill>
                <a:effectLst/>
                <a:latin typeface="+mn-lt"/>
                <a:ea typeface="+mn-ea"/>
                <a:cs typeface="+mn-cs"/>
              </a:rPr>
              <a:t>creative and cultural uses in unconventional spaces such as bus stops, vacant storefronts, underused parking lots, and privately owned public spaces (POPS); </a:t>
            </a:r>
          </a:p>
          <a:p>
            <a:pPr marL="228600" indent="-228600">
              <a:buAutoNum type="alphaLcParenR"/>
            </a:pPr>
            <a:r>
              <a:rPr lang="en-US" sz="1200" b="0" i="0" kern="1200" dirty="0" smtClean="0">
                <a:solidFill>
                  <a:schemeClr val="tx1"/>
                </a:solidFill>
                <a:effectLst/>
                <a:latin typeface="+mn-lt"/>
                <a:ea typeface="+mn-ea"/>
                <a:cs typeface="+mn-cs"/>
              </a:rPr>
              <a:t>co-location of creative and community uses, where appropriate; </a:t>
            </a:r>
          </a:p>
          <a:p>
            <a:pPr marL="228600" indent="-228600">
              <a:buAutoNum type="alphaLcParenR"/>
            </a:pPr>
            <a:r>
              <a:rPr lang="en-US" sz="1200" b="0" i="0" kern="1200" dirty="0" smtClean="0">
                <a:solidFill>
                  <a:schemeClr val="tx1"/>
                </a:solidFill>
                <a:effectLst/>
                <a:latin typeface="+mn-lt"/>
                <a:ea typeface="+mn-ea"/>
                <a:cs typeface="+mn-cs"/>
              </a:rPr>
              <a:t>public art and creative </a:t>
            </a:r>
            <a:r>
              <a:rPr lang="en-US" sz="1200" b="0" i="0" kern="1200" dirty="0" err="1" smtClean="0">
                <a:solidFill>
                  <a:schemeClr val="tx1"/>
                </a:solidFill>
                <a:effectLst/>
                <a:latin typeface="+mn-lt"/>
                <a:ea typeface="+mn-ea"/>
                <a:cs typeface="+mn-cs"/>
              </a:rPr>
              <a:t>placemaking</a:t>
            </a:r>
            <a:r>
              <a:rPr lang="en-US" sz="1200" b="0" i="0" kern="1200" dirty="0" smtClean="0">
                <a:solidFill>
                  <a:schemeClr val="tx1"/>
                </a:solidFill>
                <a:effectLst/>
                <a:latin typeface="+mn-lt"/>
                <a:ea typeface="+mn-ea"/>
                <a:cs typeface="+mn-cs"/>
              </a:rPr>
              <a:t> which celebrates the </a:t>
            </a:r>
            <a:r>
              <a:rPr lang="en-US" sz="1200" b="0" i="0" kern="1200" dirty="0" err="1" smtClean="0">
                <a:solidFill>
                  <a:schemeClr val="tx1"/>
                </a:solidFill>
                <a:effectLst/>
                <a:latin typeface="+mn-lt"/>
                <a:ea typeface="+mn-ea"/>
                <a:cs typeface="+mn-cs"/>
              </a:rPr>
              <a:t>neighbourhood’s</a:t>
            </a:r>
            <a:r>
              <a:rPr lang="en-US" sz="1200" b="0" i="0" kern="1200" dirty="0" smtClean="0">
                <a:solidFill>
                  <a:schemeClr val="tx1"/>
                </a:solidFill>
                <a:effectLst/>
                <a:latin typeface="+mn-lt"/>
                <a:ea typeface="+mn-ea"/>
                <a:cs typeface="+mn-cs"/>
              </a:rPr>
              <a:t> distinct identity, heritage, history and culture and engages the local community; and </a:t>
            </a:r>
          </a:p>
          <a:p>
            <a:pPr marL="228600" indent="-228600">
              <a:buAutoNum type="alphaLcParenR"/>
            </a:pPr>
            <a:r>
              <a:rPr lang="en-US" sz="1200" b="0" i="0" kern="1200" dirty="0" smtClean="0">
                <a:solidFill>
                  <a:schemeClr val="tx1"/>
                </a:solidFill>
                <a:effectLst/>
                <a:latin typeface="+mn-lt"/>
                <a:ea typeface="+mn-ea"/>
                <a:cs typeface="+mn-cs"/>
              </a:rPr>
              <a:t>heritage interpretation which highlights the </a:t>
            </a:r>
            <a:r>
              <a:rPr lang="en-US" sz="1200" b="0" i="0" kern="1200" dirty="0" err="1" smtClean="0">
                <a:solidFill>
                  <a:schemeClr val="tx1"/>
                </a:solidFill>
                <a:effectLst/>
                <a:latin typeface="+mn-lt"/>
                <a:ea typeface="+mn-ea"/>
                <a:cs typeface="+mn-cs"/>
              </a:rPr>
              <a:t>neighbourhood’s</a:t>
            </a:r>
            <a:r>
              <a:rPr lang="en-US" sz="1200" b="0" i="0" kern="1200" dirty="0" smtClean="0">
                <a:solidFill>
                  <a:schemeClr val="tx1"/>
                </a:solidFill>
                <a:effectLst/>
                <a:latin typeface="+mn-lt"/>
                <a:ea typeface="+mn-ea"/>
                <a:cs typeface="+mn-cs"/>
              </a:rPr>
              <a:t> history and Indigenous cultural heritage, and strengthens its distinct identity.</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21</a:t>
            </a:fld>
            <a:endParaRPr lang="en-CA"/>
          </a:p>
        </p:txBody>
      </p:sp>
    </p:spTree>
    <p:extLst>
      <p:ext uri="{BB962C8B-B14F-4D97-AF65-F5344CB8AC3E}">
        <p14:creationId xmlns:p14="http://schemas.microsoft.com/office/powerpoint/2010/main" val="34785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(M)</a:t>
            </a:r>
          </a:p>
          <a:p>
            <a:r>
              <a:rPr lang="en-US" b="1" baseline="0" dirty="0" smtClean="0"/>
              <a:t>Public </a:t>
            </a:r>
            <a:r>
              <a:rPr lang="en-US" b="1" baseline="0" dirty="0"/>
              <a:t>Art on Construction Hoarding</a:t>
            </a:r>
            <a:endParaRPr lang="en-US" b="0" baseline="0" dirty="0"/>
          </a:p>
          <a:p>
            <a:pPr marL="171450" indent="-171450">
              <a:buFont typeface="Arial" panose="020B0604020202020204" pitchFamily="34" charset="0"/>
              <a:buChar char="•"/>
            </a:pPr>
            <a:r>
              <a:rPr lang="en-US" b="0" baseline="0" dirty="0"/>
              <a:t>Another example has been to strongly encourage public art on construction hoarding in the Cultural Districts </a:t>
            </a:r>
          </a:p>
          <a:p>
            <a:pPr marL="171450" indent="-171450">
              <a:buFont typeface="Arial" panose="020B0604020202020204" pitchFamily="34" charset="0"/>
              <a:buChar char="•"/>
            </a:pPr>
            <a:r>
              <a:rPr lang="en-US" b="0" baseline="0" dirty="0"/>
              <a:t>We’ve developed a webpage to provide guidelines and helpful information </a:t>
            </a:r>
          </a:p>
          <a:p>
            <a:pPr marL="171450" indent="-171450">
              <a:buFont typeface="Arial" panose="020B0604020202020204" pitchFamily="34" charset="0"/>
              <a:buChar char="•"/>
            </a:pPr>
            <a:r>
              <a:rPr lang="en-US" baseline="0" dirty="0"/>
              <a:t>We’ve also started commenting on development applications in the cultural districts and on main streets we have been requesting developers to install public art or beautified construction hoarding </a:t>
            </a:r>
          </a:p>
          <a:p>
            <a:pPr marL="171450" indent="-171450">
              <a:buFont typeface="Arial" panose="020B0604020202020204" pitchFamily="34" charset="0"/>
              <a:buChar char="•"/>
            </a:pPr>
            <a:r>
              <a:rPr lang="en-US" baseline="0" dirty="0"/>
              <a:t>We’re still navigating how we can make this a requirement instead of just encouraging </a:t>
            </a:r>
          </a:p>
          <a:p>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22</a:t>
            </a:fld>
            <a:endParaRPr lang="en-CA"/>
          </a:p>
        </p:txBody>
      </p:sp>
    </p:spTree>
    <p:extLst>
      <p:ext uri="{BB962C8B-B14F-4D97-AF65-F5344CB8AC3E}">
        <p14:creationId xmlns:p14="http://schemas.microsoft.com/office/powerpoint/2010/main" val="1772268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(Z)</a:t>
            </a:r>
          </a:p>
          <a:p>
            <a:r>
              <a:rPr lang="en-US" b="1" baseline="0" dirty="0" smtClean="0"/>
              <a:t>Programs </a:t>
            </a:r>
            <a:r>
              <a:rPr lang="en-US" b="1" baseline="0" dirty="0"/>
              <a:t>&amp; Initiatives </a:t>
            </a:r>
          </a:p>
          <a:p>
            <a:pPr marL="171450" indent="-171450">
              <a:buFont typeface="Arial" panose="020B0604020202020204" pitchFamily="34" charset="0"/>
              <a:buChar char="•"/>
            </a:pPr>
            <a:r>
              <a:rPr lang="en-US" baseline="0" dirty="0"/>
              <a:t>Actions to develop new programs or initiatives and expand existing culture and public art programming to create vibrant public spaces and create opportunities for artists, youth and performers </a:t>
            </a:r>
          </a:p>
          <a:p>
            <a:pPr marL="171450" indent="-171450">
              <a:buFont typeface="Arial" panose="020B0604020202020204" pitchFamily="34" charset="0"/>
              <a:buChar char="•"/>
            </a:pPr>
            <a:r>
              <a:rPr lang="en-US" baseline="0" dirty="0"/>
              <a:t>A very successful program that our Music Office runs is the Summer Concert Series, and a Busking Program, that we have supported and identified additional locations in Cultural Districts for .</a:t>
            </a:r>
          </a:p>
          <a:p>
            <a:pPr marL="171450" indent="-171450">
              <a:buFont typeface="Arial" panose="020B0604020202020204" pitchFamily="34" charset="0"/>
              <a:buChar char="•"/>
            </a:pPr>
            <a:r>
              <a:rPr lang="en-US" baseline="0" dirty="0"/>
              <a:t>The Summer Concert Series happens in public squares in Port Credit, Streetsville (pictured here) and Cooksville to bring live, local music to Mississauga throughout the summer – with over a dozen shoes each summer season. </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23</a:t>
            </a:fld>
            <a:endParaRPr lang="en-CA"/>
          </a:p>
        </p:txBody>
      </p:sp>
    </p:spTree>
    <p:extLst>
      <p:ext uri="{BB962C8B-B14F-4D97-AF65-F5344CB8AC3E}">
        <p14:creationId xmlns:p14="http://schemas.microsoft.com/office/powerpoint/2010/main" val="1155418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(Z)</a:t>
            </a:r>
          </a:p>
          <a:p>
            <a:r>
              <a:rPr lang="en-US" b="1" baseline="0" dirty="0" smtClean="0"/>
              <a:t>Community </a:t>
            </a:r>
            <a:r>
              <a:rPr lang="en-US" b="1" baseline="0" dirty="0"/>
              <a:t>&amp; Business Support </a:t>
            </a:r>
          </a:p>
          <a:p>
            <a:pPr marL="171450" indent="-171450">
              <a:buFont typeface="Arial" panose="020B0604020202020204" pitchFamily="34" charset="0"/>
              <a:buChar char="•"/>
            </a:pPr>
            <a:r>
              <a:rPr lang="en-US" baseline="0" dirty="0"/>
              <a:t>Actions to support community organizations, businesses and BIAs to activate the Cultural Districts </a:t>
            </a:r>
          </a:p>
          <a:p>
            <a:pPr marL="171450" indent="-171450">
              <a:buFont typeface="Arial" panose="020B0604020202020204" pitchFamily="34" charset="0"/>
              <a:buChar char="•"/>
            </a:pPr>
            <a:r>
              <a:rPr lang="en-US" baseline="0" dirty="0"/>
              <a:t>One of ways we supported BIAs during the COVID-19 pandemic was through a Tourism Campaign – Mississauga Made which encouraged everyone to shop local </a:t>
            </a:r>
          </a:p>
          <a:p>
            <a:pPr marL="171450" indent="-171450">
              <a:buFont typeface="Arial" panose="020B0604020202020204" pitchFamily="34" charset="0"/>
              <a:buChar char="•"/>
            </a:pPr>
            <a:r>
              <a:rPr lang="en-US" baseline="0" dirty="0"/>
              <a:t>We commissioned an artist to design banners for each BIA and half the banners includes public art and half included ‘shop local’ messaging and tourism branding </a:t>
            </a:r>
          </a:p>
          <a:p>
            <a:pPr marL="171450" indent="-171450">
              <a:buFont typeface="Arial" panose="020B0604020202020204" pitchFamily="34" charset="0"/>
              <a:buChar char="•"/>
            </a:pPr>
            <a:r>
              <a:rPr lang="en-US" baseline="0" dirty="0"/>
              <a:t>This was a cost-sharing project with Tourism Mississauga, and the City covering the artist fees, doing the project management, covering the fabrication costs, while the BIAs covered installation costs</a:t>
            </a:r>
          </a:p>
          <a:p>
            <a:endParaRPr lang="en-US" baseline="0" dirty="0"/>
          </a:p>
        </p:txBody>
      </p:sp>
      <p:sp>
        <p:nvSpPr>
          <p:cNvPr id="4" name="Slide Number Placeholder 3"/>
          <p:cNvSpPr>
            <a:spLocks noGrp="1"/>
          </p:cNvSpPr>
          <p:nvPr>
            <p:ph type="sldNum" sz="quarter" idx="10"/>
          </p:nvPr>
        </p:nvSpPr>
        <p:spPr/>
        <p:txBody>
          <a:bodyPr/>
          <a:lstStyle/>
          <a:p>
            <a:fld id="{A1B90042-7143-46B5-8A5D-481F302FA0E1}" type="slidenum">
              <a:rPr lang="en-CA" smtClean="0"/>
              <a:t>24</a:t>
            </a:fld>
            <a:endParaRPr lang="en-CA"/>
          </a:p>
        </p:txBody>
      </p:sp>
    </p:spTree>
    <p:extLst>
      <p:ext uri="{BB962C8B-B14F-4D97-AF65-F5344CB8AC3E}">
        <p14:creationId xmlns:p14="http://schemas.microsoft.com/office/powerpoint/2010/main" val="2787549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(Z)</a:t>
            </a:r>
          </a:p>
          <a:p>
            <a:r>
              <a:rPr lang="en-US" b="1" baseline="0" dirty="0" smtClean="0"/>
              <a:t>Banner </a:t>
            </a:r>
            <a:r>
              <a:rPr lang="en-US" b="1" baseline="0" dirty="0"/>
              <a:t>Program </a:t>
            </a:r>
          </a:p>
          <a:p>
            <a:r>
              <a:rPr lang="en-US" b="0" baseline="0" dirty="0"/>
              <a:t>Example: Mississauga’s 50</a:t>
            </a:r>
            <a:r>
              <a:rPr lang="en-US" b="0" baseline="30000" dirty="0"/>
              <a:t>th</a:t>
            </a:r>
            <a:r>
              <a:rPr lang="en-US" b="0" baseline="0" dirty="0"/>
              <a:t> Anniversary – City-wide banners – cost sharing with the BIAs – we commissioned an artist who has created a unique banner design for each of the BIAs</a:t>
            </a:r>
          </a:p>
          <a:p>
            <a:endParaRPr lang="en-US" b="1" baseline="0" dirty="0"/>
          </a:p>
          <a:p>
            <a:endParaRPr lang="en-US" b="1" baseline="0" dirty="0"/>
          </a:p>
        </p:txBody>
      </p:sp>
      <p:sp>
        <p:nvSpPr>
          <p:cNvPr id="4" name="Slide Number Placeholder 3"/>
          <p:cNvSpPr>
            <a:spLocks noGrp="1"/>
          </p:cNvSpPr>
          <p:nvPr>
            <p:ph type="sldNum" sz="quarter" idx="10"/>
          </p:nvPr>
        </p:nvSpPr>
        <p:spPr/>
        <p:txBody>
          <a:bodyPr/>
          <a:lstStyle/>
          <a:p>
            <a:fld id="{A1B90042-7143-46B5-8A5D-481F302FA0E1}" type="slidenum">
              <a:rPr lang="en-CA" smtClean="0"/>
              <a:t>25</a:t>
            </a:fld>
            <a:endParaRPr lang="en-CA"/>
          </a:p>
        </p:txBody>
      </p:sp>
    </p:spTree>
    <p:extLst>
      <p:ext uri="{BB962C8B-B14F-4D97-AF65-F5344CB8AC3E}">
        <p14:creationId xmlns:p14="http://schemas.microsoft.com/office/powerpoint/2010/main" val="2428307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(Z)</a:t>
            </a:r>
          </a:p>
          <a:p>
            <a:r>
              <a:rPr lang="en-US" b="1" baseline="0" dirty="0" smtClean="0"/>
              <a:t>Partnerships </a:t>
            </a:r>
            <a:endParaRPr lang="en-US" b="1" baseline="0" dirty="0"/>
          </a:p>
          <a:p>
            <a:pPr marL="171450" indent="-171450">
              <a:buFont typeface="Arial" panose="020B0604020202020204" pitchFamily="34" charset="0"/>
              <a:buChar char="•"/>
            </a:pPr>
            <a:r>
              <a:rPr lang="en-US" baseline="0" dirty="0"/>
              <a:t>Opportunities to collaborate with City, community and external partners on on-going projects and event programming </a:t>
            </a:r>
          </a:p>
          <a:p>
            <a:pPr marL="171450" indent="-171450">
              <a:buFont typeface="Arial" panose="020B0604020202020204" pitchFamily="34" charset="0"/>
              <a:buChar char="•"/>
            </a:pPr>
            <a:r>
              <a:rPr lang="en-US" baseline="0" dirty="0"/>
              <a:t>Many of these partnerships kind of arose organically through regular discussions with staff from across the City </a:t>
            </a:r>
          </a:p>
          <a:p>
            <a:pPr marL="171450" indent="-171450">
              <a:buFont typeface="Arial" panose="020B0604020202020204" pitchFamily="34" charset="0"/>
              <a:buChar char="•"/>
            </a:pPr>
            <a:r>
              <a:rPr lang="en-US" b="0" baseline="0" dirty="0"/>
              <a:t>Here is an example of a project that was a partnership between Urban Design, Active Transportation and Public Art </a:t>
            </a:r>
          </a:p>
          <a:p>
            <a:pPr marL="171450" indent="-171450">
              <a:buFont typeface="Arial" panose="020B0604020202020204" pitchFamily="34" charset="0"/>
              <a:buChar char="•"/>
            </a:pPr>
            <a:r>
              <a:rPr lang="en-US" baseline="0" dirty="0"/>
              <a:t>Urban Design’s tactical urbanism led a pilot on Living Arts Drive, which aimed to increase walkability and create more opportunities for play -  included added seating, play opportunities, and we collaborated with them &amp; Active Transportation by doing a public art mural in the bike lane by Moonlight Murals Collective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A1B90042-7143-46B5-8A5D-481F302FA0E1}" type="slidenum">
              <a:rPr lang="en-CA" smtClean="0"/>
              <a:t>26</a:t>
            </a:fld>
            <a:endParaRPr lang="en-CA"/>
          </a:p>
        </p:txBody>
      </p:sp>
    </p:spTree>
    <p:extLst>
      <p:ext uri="{BB962C8B-B14F-4D97-AF65-F5344CB8AC3E}">
        <p14:creationId xmlns:p14="http://schemas.microsoft.com/office/powerpoint/2010/main" val="3707635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(Z)</a:t>
            </a:r>
          </a:p>
          <a:p>
            <a:r>
              <a:rPr lang="en-US" b="1" baseline="0" dirty="0" smtClean="0"/>
              <a:t>Public </a:t>
            </a:r>
            <a:r>
              <a:rPr lang="en-US" b="1" baseline="0" dirty="0"/>
              <a:t>Realm Activations </a:t>
            </a:r>
          </a:p>
          <a:p>
            <a:pPr marL="171450" indent="-171450">
              <a:buFont typeface="Arial" panose="020B0604020202020204" pitchFamily="34" charset="0"/>
              <a:buChar char="•"/>
            </a:pPr>
            <a:r>
              <a:rPr lang="en-US" baseline="0" dirty="0"/>
              <a:t>Site-specific Cultural District activations which animate and activate spaces using tactics such as temporary public art, pop-ups and programming</a:t>
            </a:r>
          </a:p>
          <a:p>
            <a:pPr marL="171450" indent="-171450">
              <a:buFont typeface="Arial" panose="020B0604020202020204" pitchFamily="34" charset="0"/>
              <a:buChar char="•"/>
            </a:pPr>
            <a:r>
              <a:rPr lang="en-US" baseline="0" dirty="0"/>
              <a:t>We’ll be sharing lots of examples of these activations with you today when we talk about our Placemaking Program </a:t>
            </a:r>
          </a:p>
        </p:txBody>
      </p:sp>
      <p:sp>
        <p:nvSpPr>
          <p:cNvPr id="4" name="Slide Number Placeholder 3"/>
          <p:cNvSpPr>
            <a:spLocks noGrp="1"/>
          </p:cNvSpPr>
          <p:nvPr>
            <p:ph type="sldNum" sz="quarter" idx="10"/>
          </p:nvPr>
        </p:nvSpPr>
        <p:spPr/>
        <p:txBody>
          <a:bodyPr/>
          <a:lstStyle/>
          <a:p>
            <a:fld id="{A1B90042-7143-46B5-8A5D-481F302FA0E1}" type="slidenum">
              <a:rPr lang="en-CA" smtClean="0"/>
              <a:t>27</a:t>
            </a:fld>
            <a:endParaRPr lang="en-CA"/>
          </a:p>
        </p:txBody>
      </p:sp>
    </p:spTree>
    <p:extLst>
      <p:ext uri="{BB962C8B-B14F-4D97-AF65-F5344CB8AC3E}">
        <p14:creationId xmlns:p14="http://schemas.microsoft.com/office/powerpoint/2010/main" val="3775212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t>
            </a:r>
          </a:p>
          <a:p>
            <a:r>
              <a:rPr lang="en-US" dirty="0" smtClean="0"/>
              <a:t>On</a:t>
            </a:r>
            <a:r>
              <a:rPr lang="en-US" baseline="0" dirty="0" smtClean="0"/>
              <a:t> </a:t>
            </a:r>
            <a:r>
              <a:rPr lang="en-US" baseline="0" dirty="0"/>
              <a:t>the topic of COVID-19 pandemic recovery, we’ll pause here to open up </a:t>
            </a:r>
            <a:r>
              <a:rPr lang="en-US" baseline="0" dirty="0" smtClean="0"/>
              <a:t>discussion </a:t>
            </a:r>
            <a:r>
              <a:rPr lang="en-US" baseline="0" dirty="0"/>
              <a:t>on post-pandemic recovery initiatives. </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28</a:t>
            </a:fld>
            <a:endParaRPr lang="en-CA"/>
          </a:p>
        </p:txBody>
      </p:sp>
    </p:spTree>
    <p:extLst>
      <p:ext uri="{BB962C8B-B14F-4D97-AF65-F5344CB8AC3E}">
        <p14:creationId xmlns:p14="http://schemas.microsoft.com/office/powerpoint/2010/main" val="2161060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(M)</a:t>
            </a:r>
          </a:p>
          <a:p>
            <a:r>
              <a:rPr lang="en-US" b="1" baseline="0" dirty="0" smtClean="0"/>
              <a:t>Placemaking </a:t>
            </a:r>
            <a:r>
              <a:rPr lang="en-US" b="1" baseline="0" dirty="0"/>
              <a:t>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During</a:t>
            </a:r>
            <a:r>
              <a:rPr lang="en-US" baseline="0" dirty="0"/>
              <a:t> the pandemic we secured $500,000 in municipal funding from the Arts Reserve to expedite placemaking projects in the Cultural Districts to support with pandemic recovery with cultural investment in the main street neighbourhoods.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 developed a roster with 14-15 creative firms, local arts organizations to hire for the projects. </a:t>
            </a:r>
            <a:endParaRPr lang="en-CA" dirty="0"/>
          </a:p>
          <a:p>
            <a:pPr marL="171450" indent="-171450">
              <a:buFontTx/>
              <a:buChar char="-"/>
            </a:pPr>
            <a:endParaRPr lang="en-US" baseline="0"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29</a:t>
            </a:fld>
            <a:endParaRPr lang="en-CA"/>
          </a:p>
        </p:txBody>
      </p:sp>
    </p:spTree>
    <p:extLst>
      <p:ext uri="{BB962C8B-B14F-4D97-AF65-F5344CB8AC3E}">
        <p14:creationId xmlns:p14="http://schemas.microsoft.com/office/powerpoint/2010/main" val="3974507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a:t>
            </a:r>
          </a:p>
          <a:p>
            <a:r>
              <a:rPr lang="en-US" sz="1200" b="0" i="0" kern="1200" dirty="0" smtClean="0">
                <a:solidFill>
                  <a:schemeClr val="tx1"/>
                </a:solidFill>
                <a:effectLst/>
                <a:latin typeface="+mn-lt"/>
                <a:ea typeface="+mn-ea"/>
                <a:cs typeface="+mn-cs"/>
              </a:rPr>
              <a:t>We </a:t>
            </a:r>
            <a:r>
              <a:rPr lang="en-US" sz="1200" b="0" i="0" kern="1200" dirty="0">
                <a:solidFill>
                  <a:schemeClr val="tx1"/>
                </a:solidFill>
                <a:effectLst/>
                <a:latin typeface="+mn-lt"/>
                <a:ea typeface="+mn-ea"/>
                <a:cs typeface="+mn-cs"/>
              </a:rPr>
              <a:t>acknowledge the lands which constitute the present-day City of Mississauga as being part of the Treaty and Traditional Territory of the </a:t>
            </a:r>
            <a:r>
              <a:rPr lang="en-US" sz="1200" b="0" i="0" kern="1200" dirty="0" err="1">
                <a:solidFill>
                  <a:schemeClr val="tx1"/>
                </a:solidFill>
                <a:effectLst/>
                <a:latin typeface="+mn-lt"/>
                <a:ea typeface="+mn-ea"/>
                <a:cs typeface="+mn-cs"/>
              </a:rPr>
              <a:t>Mississaugas</a:t>
            </a:r>
            <a:r>
              <a:rPr lang="en-US" sz="1200" b="0" i="0" kern="1200" dirty="0">
                <a:solidFill>
                  <a:schemeClr val="tx1"/>
                </a:solidFill>
                <a:effectLst/>
                <a:latin typeface="+mn-lt"/>
                <a:ea typeface="+mn-ea"/>
                <a:cs typeface="+mn-cs"/>
              </a:rPr>
              <a:t> of the Credit First Nation, The Haudenosaunee Confederacy, and The Huron-</a:t>
            </a:r>
            <a:r>
              <a:rPr lang="en-US" sz="1200" b="0" i="0" kern="1200" dirty="0" err="1">
                <a:solidFill>
                  <a:schemeClr val="tx1"/>
                </a:solidFill>
                <a:effectLst/>
                <a:latin typeface="+mn-lt"/>
                <a:ea typeface="+mn-ea"/>
                <a:cs typeface="+mn-cs"/>
              </a:rPr>
              <a:t>Wendat</a:t>
            </a:r>
            <a:r>
              <a:rPr lang="en-US" sz="1200" b="0" i="0" kern="1200" dirty="0">
                <a:solidFill>
                  <a:schemeClr val="tx1"/>
                </a:solidFill>
                <a:effectLst/>
                <a:latin typeface="+mn-lt"/>
                <a:ea typeface="+mn-ea"/>
                <a:cs typeface="+mn-cs"/>
              </a:rPr>
              <a:t> and Wyandot Nations. We recognize these peoples and their ancestors as peoples who inhabited these lands since time immemorial. The City of Mississauga is home to many global Indigenous peoples.</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3</a:t>
            </a:fld>
            <a:endParaRPr lang="en-CA"/>
          </a:p>
        </p:txBody>
      </p:sp>
    </p:spTree>
    <p:extLst>
      <p:ext uri="{BB962C8B-B14F-4D97-AF65-F5344CB8AC3E}">
        <p14:creationId xmlns:p14="http://schemas.microsoft.com/office/powerpoint/2010/main" val="1473995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(M)</a:t>
            </a:r>
          </a:p>
          <a:p>
            <a:r>
              <a:rPr lang="en-US" b="1" baseline="0" dirty="0" smtClean="0"/>
              <a:t>Placemaking </a:t>
            </a:r>
            <a:r>
              <a:rPr lang="en-US" b="1" baseline="0" dirty="0"/>
              <a:t>Program </a:t>
            </a:r>
          </a:p>
          <a:p>
            <a:pPr marL="171450" indent="-171450">
              <a:buFont typeface="Arial" panose="020B0604020202020204" pitchFamily="34" charset="0"/>
              <a:buChar char="•"/>
            </a:pPr>
            <a:r>
              <a:rPr lang="en-US" baseline="0" dirty="0"/>
              <a:t>We went through a high value acquisition process to build a roster of creative firms and arts organizations to expedite </a:t>
            </a:r>
            <a:r>
              <a:rPr lang="en-US" baseline="0" dirty="0" err="1"/>
              <a:t>placemaking</a:t>
            </a:r>
            <a:r>
              <a:rPr lang="en-US" baseline="0" dirty="0"/>
              <a:t> projects </a:t>
            </a:r>
          </a:p>
          <a:p>
            <a:pPr marL="171450" indent="-171450">
              <a:buFont typeface="Arial" panose="020B0604020202020204" pitchFamily="34" charset="0"/>
              <a:buChar char="•"/>
            </a:pPr>
            <a:r>
              <a:rPr lang="en-US" baseline="0" dirty="0"/>
              <a:t>This would follow a third-party delivery model </a:t>
            </a:r>
          </a:p>
          <a:p>
            <a:pPr marL="171450" indent="-171450">
              <a:buFont typeface="Arial" panose="020B0604020202020204" pitchFamily="34" charset="0"/>
              <a:buChar char="•"/>
            </a:pPr>
            <a:r>
              <a:rPr lang="en-US" b="1" baseline="0" dirty="0"/>
              <a:t>The benefits of this</a:t>
            </a:r>
            <a:r>
              <a:rPr lang="en-US" baseline="0" dirty="0"/>
              <a:t>: expanding out capacity, ability to quickly respond to requests, ability to leverage funds received from BIAs (STEPS I Heart Main Street) </a:t>
            </a:r>
          </a:p>
          <a:p>
            <a:pPr marL="171450" indent="-171450">
              <a:buFont typeface="Arial" panose="020B0604020202020204" pitchFamily="34" charset="0"/>
              <a:buChar char="•"/>
            </a:pPr>
            <a:r>
              <a:rPr lang="en-US" baseline="0" dirty="0"/>
              <a:t>BIAs applied for the STEPS grant, STEPS was on our roster – easy to partner with them </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30</a:t>
            </a:fld>
            <a:endParaRPr lang="en-CA"/>
          </a:p>
        </p:txBody>
      </p:sp>
    </p:spTree>
    <p:extLst>
      <p:ext uri="{BB962C8B-B14F-4D97-AF65-F5344CB8AC3E}">
        <p14:creationId xmlns:p14="http://schemas.microsoft.com/office/powerpoint/2010/main" val="1131997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(Z) </a:t>
            </a:r>
          </a:p>
          <a:p>
            <a:r>
              <a:rPr lang="en-US" b="1" baseline="0" dirty="0" smtClean="0"/>
              <a:t>Placemaking </a:t>
            </a:r>
            <a:r>
              <a:rPr lang="en-US" b="1" baseline="0" dirty="0"/>
              <a:t>&amp; </a:t>
            </a:r>
            <a:r>
              <a:rPr lang="en-US" b="1" baseline="0" dirty="0" err="1"/>
              <a:t>Placekeeping</a:t>
            </a:r>
            <a:r>
              <a:rPr lang="en-US" b="1" baseline="0" dirty="0"/>
              <a:t> </a:t>
            </a:r>
          </a:p>
          <a:p>
            <a:pPr marL="171450" indent="-171450">
              <a:buFont typeface="Arial" panose="020B0604020202020204" pitchFamily="34" charset="0"/>
              <a:buChar char="•"/>
            </a:pPr>
            <a:r>
              <a:rPr lang="en-US" b="0" baseline="0" dirty="0"/>
              <a:t>Speak to </a:t>
            </a:r>
            <a:r>
              <a:rPr lang="en-US" b="0" baseline="0" dirty="0" err="1"/>
              <a:t>Placekeeping</a:t>
            </a:r>
            <a:r>
              <a:rPr lang="en-US" b="0" baseline="0" dirty="0"/>
              <a:t> especially in the case of Cooksville, and how through our projects we’ve aiming to share the </a:t>
            </a:r>
            <a:r>
              <a:rPr lang="en-US" b="0" baseline="0" dirty="0" err="1"/>
              <a:t>neighbourhoods’</a:t>
            </a:r>
            <a:r>
              <a:rPr lang="en-US" b="0" baseline="0" dirty="0"/>
              <a:t> history, storytelling, and unique characteristics. </a:t>
            </a:r>
          </a:p>
          <a:p>
            <a:pPr marL="171450" indent="-171450">
              <a:buFont typeface="Arial" panose="020B0604020202020204" pitchFamily="34" charset="0"/>
              <a:buChar char="•"/>
            </a:pPr>
            <a:r>
              <a:rPr lang="en-US" b="0" baseline="0" dirty="0"/>
              <a:t>There are pressures in Cooksville through future developments that will impact local businesses in the BIA, largely due to the Hurontario LRT which will run through the </a:t>
            </a:r>
            <a:r>
              <a:rPr lang="en-US" b="0" baseline="0" dirty="0" err="1"/>
              <a:t>centre</a:t>
            </a:r>
            <a:r>
              <a:rPr lang="en-US" b="0" baseline="0" dirty="0"/>
              <a:t> of this neighbourhood </a:t>
            </a:r>
          </a:p>
          <a:p>
            <a:pPr marL="171450" indent="-171450">
              <a:buFont typeface="Arial" panose="020B0604020202020204" pitchFamily="34" charset="0"/>
              <a:buChar char="•"/>
            </a:pPr>
            <a:r>
              <a:rPr lang="en-US" b="0" baseline="0" dirty="0"/>
              <a:t>There are 17 new residential towers (with some commercial footprint) approved or in the works, and we are expecting more applications in the future with further intensification near the LRT corridor </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b="0" baseline="0" dirty="0"/>
              <a:t>Each </a:t>
            </a:r>
            <a:r>
              <a:rPr lang="en-US" b="0" baseline="0" dirty="0" err="1"/>
              <a:t>placekeeping</a:t>
            </a:r>
            <a:r>
              <a:rPr lang="en-US" b="0" baseline="0" dirty="0"/>
              <a:t> or </a:t>
            </a:r>
            <a:r>
              <a:rPr lang="en-US" b="0" baseline="0" dirty="0" err="1"/>
              <a:t>placemaking</a:t>
            </a:r>
            <a:r>
              <a:rPr lang="en-US" b="0" baseline="0" dirty="0"/>
              <a:t> project that we’ve developed we’ve been cognizant of the local conditions and working with the community, with what already exists </a:t>
            </a:r>
          </a:p>
          <a:p>
            <a:pPr marL="171450" indent="-171450">
              <a:buFont typeface="Arial" panose="020B0604020202020204" pitchFamily="34" charset="0"/>
              <a:buChar char="•"/>
            </a:pPr>
            <a:r>
              <a:rPr lang="en-US" b="0" baseline="0" dirty="0"/>
              <a:t>In our RFPs for the projects we’ve built in requirements to work with local businesses where possible – whether that is for printing, ordering food, hosting or renting space</a:t>
            </a:r>
          </a:p>
        </p:txBody>
      </p:sp>
      <p:sp>
        <p:nvSpPr>
          <p:cNvPr id="4" name="Slide Number Placeholder 3"/>
          <p:cNvSpPr>
            <a:spLocks noGrp="1"/>
          </p:cNvSpPr>
          <p:nvPr>
            <p:ph type="sldNum" sz="quarter" idx="10"/>
          </p:nvPr>
        </p:nvSpPr>
        <p:spPr/>
        <p:txBody>
          <a:bodyPr/>
          <a:lstStyle/>
          <a:p>
            <a:fld id="{A1B90042-7143-46B5-8A5D-481F302FA0E1}" type="slidenum">
              <a:rPr lang="en-CA" smtClean="0"/>
              <a:t>31</a:t>
            </a:fld>
            <a:endParaRPr lang="en-CA"/>
          </a:p>
        </p:txBody>
      </p:sp>
    </p:spTree>
    <p:extLst>
      <p:ext uri="{BB962C8B-B14F-4D97-AF65-F5344CB8AC3E}">
        <p14:creationId xmlns:p14="http://schemas.microsoft.com/office/powerpoint/2010/main" val="3149596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(Z)</a:t>
            </a:r>
          </a:p>
          <a:p>
            <a:r>
              <a:rPr lang="en-US" b="1" baseline="0" dirty="0" smtClean="0"/>
              <a:t>Our </a:t>
            </a:r>
            <a:r>
              <a:rPr lang="en-US" b="1" baseline="0" dirty="0"/>
              <a:t>Food Stories: Cooksville </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32</a:t>
            </a:fld>
            <a:endParaRPr lang="en-CA"/>
          </a:p>
        </p:txBody>
      </p:sp>
    </p:spTree>
    <p:extLst>
      <p:ext uri="{BB962C8B-B14F-4D97-AF65-F5344CB8AC3E}">
        <p14:creationId xmlns:p14="http://schemas.microsoft.com/office/powerpoint/2010/main" val="237817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(Z)</a:t>
            </a:r>
          </a:p>
          <a:p>
            <a:r>
              <a:rPr lang="en-US" b="1" baseline="0" dirty="0" smtClean="0"/>
              <a:t>Cooksville </a:t>
            </a:r>
            <a:r>
              <a:rPr lang="en-US" b="1" baseline="0" dirty="0"/>
              <a:t>Ground Mural </a:t>
            </a:r>
            <a:endParaRPr lang="en-US" b="0" baseline="0" dirty="0"/>
          </a:p>
          <a:p>
            <a:pPr marL="171450" indent="-171450">
              <a:buFont typeface="Arial" panose="020B0604020202020204" pitchFamily="34" charset="0"/>
              <a:buChar char="•"/>
            </a:pPr>
            <a:r>
              <a:rPr lang="en-US" b="0" baseline="0" dirty="0"/>
              <a:t>Identified this corner as a potential public art and beautification opportunity</a:t>
            </a:r>
          </a:p>
        </p:txBody>
      </p:sp>
      <p:sp>
        <p:nvSpPr>
          <p:cNvPr id="4" name="Slide Number Placeholder 3"/>
          <p:cNvSpPr>
            <a:spLocks noGrp="1"/>
          </p:cNvSpPr>
          <p:nvPr>
            <p:ph type="sldNum" sz="quarter" idx="10"/>
          </p:nvPr>
        </p:nvSpPr>
        <p:spPr/>
        <p:txBody>
          <a:bodyPr/>
          <a:lstStyle/>
          <a:p>
            <a:fld id="{A1B90042-7143-46B5-8A5D-481F302FA0E1}" type="slidenum">
              <a:rPr lang="en-CA" smtClean="0"/>
              <a:t>33</a:t>
            </a:fld>
            <a:endParaRPr lang="en-CA"/>
          </a:p>
        </p:txBody>
      </p:sp>
    </p:spTree>
    <p:extLst>
      <p:ext uri="{BB962C8B-B14F-4D97-AF65-F5344CB8AC3E}">
        <p14:creationId xmlns:p14="http://schemas.microsoft.com/office/powerpoint/2010/main" val="3639145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(Z)</a:t>
            </a:r>
          </a:p>
          <a:p>
            <a:r>
              <a:rPr lang="en-US" b="1" baseline="0" dirty="0" smtClean="0"/>
              <a:t>Cooksville </a:t>
            </a:r>
            <a:r>
              <a:rPr lang="en-US" b="1" baseline="0" dirty="0"/>
              <a:t>Ground Mural </a:t>
            </a:r>
            <a:endParaRPr lang="en-US" b="0" baseline="0" dirty="0"/>
          </a:p>
          <a:p>
            <a:pPr marL="171450" indent="-171450">
              <a:buFont typeface="Arial" panose="020B0604020202020204" pitchFamily="34" charset="0"/>
              <a:buChar char="•"/>
            </a:pPr>
            <a:r>
              <a:rPr lang="en-US" b="0" baseline="0" dirty="0"/>
              <a:t>Collaboration with Urban Design’s tactical urbanism work –they were planning on introducing some traffic calming measures, additional seating, playful activities and a mini library and to host a series of events on Jaguar Valley this summer</a:t>
            </a:r>
          </a:p>
          <a:p>
            <a:pPr marL="171450" indent="-171450">
              <a:buFont typeface="Arial" panose="020B0604020202020204" pitchFamily="34" charset="0"/>
              <a:buChar char="•"/>
            </a:pPr>
            <a:r>
              <a:rPr lang="en-US" b="0" baseline="0" dirty="0"/>
              <a:t>We engaged with the BIA early on as well – to get their feedback on this location </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34</a:t>
            </a:fld>
            <a:endParaRPr lang="en-CA"/>
          </a:p>
        </p:txBody>
      </p:sp>
    </p:spTree>
    <p:extLst>
      <p:ext uri="{BB962C8B-B14F-4D97-AF65-F5344CB8AC3E}">
        <p14:creationId xmlns:p14="http://schemas.microsoft.com/office/powerpoint/2010/main" val="2747451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(Z)</a:t>
            </a:r>
          </a:p>
          <a:p>
            <a:r>
              <a:rPr lang="en-US" b="1" baseline="0" dirty="0" smtClean="0"/>
              <a:t>Placemaking </a:t>
            </a:r>
            <a:r>
              <a:rPr lang="en-US" b="1" baseline="0" dirty="0"/>
              <a:t>Program </a:t>
            </a:r>
          </a:p>
          <a:p>
            <a:pPr marL="171450" indent="-171450">
              <a:buFont typeface="Arial" panose="020B0604020202020204" pitchFamily="34" charset="0"/>
              <a:buChar char="•"/>
            </a:pPr>
            <a:r>
              <a:rPr lang="en-US" baseline="0" dirty="0"/>
              <a:t>Community Exchange pods – concept of mini free libraries – take a book, leave a book </a:t>
            </a:r>
          </a:p>
          <a:p>
            <a:pPr marL="171450" indent="-171450">
              <a:buFont typeface="Arial" panose="020B0604020202020204" pitchFamily="34" charset="0"/>
              <a:buChar char="•"/>
            </a:pPr>
            <a:r>
              <a:rPr lang="en-US" baseline="0" dirty="0"/>
              <a:t>Bring vibrancy to a popular transit terminal </a:t>
            </a:r>
          </a:p>
          <a:p>
            <a:pPr marL="171450" indent="-171450">
              <a:buFont typeface="Arial" panose="020B0604020202020204" pitchFamily="34" charset="0"/>
              <a:buChar char="•"/>
            </a:pPr>
            <a:r>
              <a:rPr lang="en-US" baseline="0" dirty="0"/>
              <a:t>First time doing a </a:t>
            </a:r>
            <a:r>
              <a:rPr lang="en-US" baseline="0" dirty="0" err="1"/>
              <a:t>placemaking</a:t>
            </a:r>
            <a:r>
              <a:rPr lang="en-US" baseline="0" dirty="0"/>
              <a:t> project at a transit terminal </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35</a:t>
            </a:fld>
            <a:endParaRPr lang="en-CA"/>
          </a:p>
        </p:txBody>
      </p:sp>
    </p:spTree>
    <p:extLst>
      <p:ext uri="{BB962C8B-B14F-4D97-AF65-F5344CB8AC3E}">
        <p14:creationId xmlns:p14="http://schemas.microsoft.com/office/powerpoint/2010/main" val="3054283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(Z)</a:t>
            </a:r>
          </a:p>
          <a:p>
            <a:r>
              <a:rPr lang="en-US" b="1" baseline="0" dirty="0" err="1" smtClean="0"/>
              <a:t>Artscape</a:t>
            </a:r>
            <a:r>
              <a:rPr lang="en-US" b="1" baseline="0" dirty="0" smtClean="0"/>
              <a:t> </a:t>
            </a:r>
            <a:endParaRPr lang="en-US" b="1" baseline="0" dirty="0"/>
          </a:p>
          <a:p>
            <a:pPr marL="171450" indent="-171450">
              <a:buFont typeface="Arial" panose="020B0604020202020204" pitchFamily="34" charset="0"/>
              <a:buChar char="•"/>
            </a:pPr>
            <a:r>
              <a:rPr lang="en-US" b="0" baseline="0" dirty="0"/>
              <a:t>Green retaining wall – identified as an opportunity through the annual BIA walkabouts</a:t>
            </a:r>
            <a:r>
              <a:rPr lang="en-US" b="1" baseline="0" dirty="0"/>
              <a:t> </a:t>
            </a:r>
          </a:p>
          <a:p>
            <a:pPr marL="171450" indent="-171450">
              <a:buFont typeface="Arial" panose="020B0604020202020204" pitchFamily="34" charset="0"/>
              <a:buChar char="•"/>
            </a:pPr>
            <a:r>
              <a:rPr lang="en-US" b="0" baseline="0" dirty="0"/>
              <a:t>We put this out to the roster to come up was ways to beautify the wall </a:t>
            </a:r>
          </a:p>
          <a:p>
            <a:pPr marL="171450" indent="-171450">
              <a:buFont typeface="Arial" panose="020B0604020202020204" pitchFamily="34" charset="0"/>
              <a:buChar char="•"/>
            </a:pPr>
            <a:r>
              <a:rPr lang="en-US" baseline="0" dirty="0" err="1"/>
              <a:t>Gripblock</a:t>
            </a:r>
            <a:r>
              <a:rPr lang="en-US" baseline="0" dirty="0"/>
              <a:t>  seating – a rental product – this helped provide seating in a neighbourhood / main street area that lacks public seating or gathering space or square </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36</a:t>
            </a:fld>
            <a:endParaRPr lang="en-CA"/>
          </a:p>
        </p:txBody>
      </p:sp>
    </p:spTree>
    <p:extLst>
      <p:ext uri="{BB962C8B-B14F-4D97-AF65-F5344CB8AC3E}">
        <p14:creationId xmlns:p14="http://schemas.microsoft.com/office/powerpoint/2010/main" val="19134995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(Z)</a:t>
            </a:r>
          </a:p>
          <a:p>
            <a:r>
              <a:rPr lang="en-US" b="1" baseline="0" dirty="0" smtClean="0"/>
              <a:t>Movement </a:t>
            </a:r>
            <a:endParaRPr lang="en-US" b="1" baseline="0" dirty="0"/>
          </a:p>
          <a:p>
            <a:pPr marL="171450" indent="-171450">
              <a:buFont typeface="Arial" panose="020B0604020202020204" pitchFamily="34" charset="0"/>
              <a:buChar char="•"/>
            </a:pPr>
            <a:r>
              <a:rPr lang="en-US" b="0" baseline="0" dirty="0"/>
              <a:t>Series of art-based workshops, live performance and free community events to encourage community gathering, creative expression </a:t>
            </a:r>
          </a:p>
          <a:p>
            <a:pPr marL="171450" indent="-171450">
              <a:buFont typeface="Arial" panose="020B0604020202020204" pitchFamily="34" charset="0"/>
              <a:buChar char="•"/>
            </a:pPr>
            <a:r>
              <a:rPr lang="en-US" b="0" baseline="0" dirty="0"/>
              <a:t>In Port Credit, Cooksville &amp; DT Core </a:t>
            </a:r>
          </a:p>
          <a:p>
            <a:pPr marL="171450" indent="-171450">
              <a:buFont typeface="Arial" panose="020B0604020202020204" pitchFamily="34" charset="0"/>
              <a:buChar char="•"/>
            </a:pPr>
            <a:r>
              <a:rPr lang="en-US" b="0" baseline="0" dirty="0"/>
              <a:t>Built into the Scope of Work for the projects – Bidder must purchase goods and services from local businesses where possible </a:t>
            </a:r>
          </a:p>
          <a:p>
            <a:endParaRPr lang="en-US" b="0" baseline="0" dirty="0"/>
          </a:p>
        </p:txBody>
      </p:sp>
      <p:sp>
        <p:nvSpPr>
          <p:cNvPr id="4" name="Slide Number Placeholder 3"/>
          <p:cNvSpPr>
            <a:spLocks noGrp="1"/>
          </p:cNvSpPr>
          <p:nvPr>
            <p:ph type="sldNum" sz="quarter" idx="10"/>
          </p:nvPr>
        </p:nvSpPr>
        <p:spPr/>
        <p:txBody>
          <a:bodyPr/>
          <a:lstStyle/>
          <a:p>
            <a:fld id="{A1B90042-7143-46B5-8A5D-481F302FA0E1}" type="slidenum">
              <a:rPr lang="en-CA" smtClean="0"/>
              <a:t>37</a:t>
            </a:fld>
            <a:endParaRPr lang="en-CA"/>
          </a:p>
        </p:txBody>
      </p:sp>
    </p:spTree>
    <p:extLst>
      <p:ext uri="{BB962C8B-B14F-4D97-AF65-F5344CB8AC3E}">
        <p14:creationId xmlns:p14="http://schemas.microsoft.com/office/powerpoint/2010/main" val="765755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t>
            </a:r>
          </a:p>
          <a:p>
            <a:r>
              <a:rPr lang="en-US" b="1" dirty="0" smtClean="0"/>
              <a:t>Reducing </a:t>
            </a:r>
            <a:r>
              <a:rPr lang="en-US" b="1" dirty="0"/>
              <a:t>Red Tape </a:t>
            </a:r>
          </a:p>
          <a:p>
            <a:pPr marL="171450" indent="-171450">
              <a:buFont typeface="Arial" panose="020B0604020202020204" pitchFamily="34" charset="0"/>
              <a:buChar char="•"/>
            </a:pPr>
            <a:r>
              <a:rPr lang="en-US" dirty="0"/>
              <a:t>To</a:t>
            </a:r>
            <a:r>
              <a:rPr lang="en-US" baseline="0" dirty="0"/>
              <a:t> help reduce red tape for the BIAs and ensure strong collaboration going forward, the City is always working towards having improved communication pathways with the BIAs – we meet with them every year, more regularly on projects if needed, </a:t>
            </a:r>
          </a:p>
          <a:p>
            <a:pPr marL="171450" indent="-171450">
              <a:buFont typeface="Arial" panose="020B0604020202020204" pitchFamily="34" charset="0"/>
              <a:buChar char="•"/>
            </a:pPr>
            <a:r>
              <a:rPr lang="en-US" baseline="0" dirty="0"/>
              <a:t>Our City Liaison hosts a walkabout in each BIA where we get to walk around, identify issues and opportunities – many solutions and projects have come out of this </a:t>
            </a:r>
          </a:p>
          <a:p>
            <a:pPr marL="171450" indent="-171450">
              <a:buFont typeface="Arial" panose="020B0604020202020204" pitchFamily="34" charset="0"/>
              <a:buChar char="•"/>
            </a:pPr>
            <a:r>
              <a:rPr lang="en-US" baseline="0" dirty="0"/>
              <a:t>We look for barriers they may be facing and ways to remove them – this is where the reference guide really helps in clarifying who is responsible for what </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38</a:t>
            </a:fld>
            <a:endParaRPr lang="en-CA"/>
          </a:p>
        </p:txBody>
      </p:sp>
    </p:spTree>
    <p:extLst>
      <p:ext uri="{BB962C8B-B14F-4D97-AF65-F5344CB8AC3E}">
        <p14:creationId xmlns:p14="http://schemas.microsoft.com/office/powerpoint/2010/main" val="3215673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
            </a:r>
          </a:p>
          <a:p>
            <a:r>
              <a:rPr lang="en-US" dirty="0" smtClean="0"/>
              <a:t>As </a:t>
            </a:r>
            <a:r>
              <a:rPr lang="en-US" dirty="0"/>
              <a:t>we eluded to earlier a</a:t>
            </a:r>
            <a:r>
              <a:rPr lang="en-US" baseline="0" dirty="0"/>
              <a:t> really effective tool we use is to host annual BIA walkabouts with BIA staff, and City staff that are involved in maintenance, such as the boulevards, street lighting, park operations </a:t>
            </a:r>
          </a:p>
          <a:p>
            <a:r>
              <a:rPr lang="en-US" baseline="0" dirty="0"/>
              <a:t>We also attend to identify any cultural opportunities – a handful of opportunities have arisen from these walkabouts – ways to beautify, animate and create a welcoming environment  </a:t>
            </a:r>
          </a:p>
        </p:txBody>
      </p:sp>
      <p:sp>
        <p:nvSpPr>
          <p:cNvPr id="4" name="Slide Number Placeholder 3"/>
          <p:cNvSpPr>
            <a:spLocks noGrp="1"/>
          </p:cNvSpPr>
          <p:nvPr>
            <p:ph type="sldNum" sz="quarter" idx="10"/>
          </p:nvPr>
        </p:nvSpPr>
        <p:spPr/>
        <p:txBody>
          <a:bodyPr/>
          <a:lstStyle/>
          <a:p>
            <a:fld id="{A1B90042-7143-46B5-8A5D-481F302FA0E1}" type="slidenum">
              <a:rPr lang="en-CA" smtClean="0"/>
              <a:t>39</a:t>
            </a:fld>
            <a:endParaRPr lang="en-CA"/>
          </a:p>
        </p:txBody>
      </p:sp>
    </p:spTree>
    <p:extLst>
      <p:ext uri="{BB962C8B-B14F-4D97-AF65-F5344CB8AC3E}">
        <p14:creationId xmlns:p14="http://schemas.microsoft.com/office/powerpoint/2010/main" val="255563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a:t>
            </a:r>
          </a:p>
          <a:p>
            <a:r>
              <a:rPr lang="en-US" dirty="0" smtClean="0"/>
              <a:t>Today’s </a:t>
            </a:r>
            <a:r>
              <a:rPr lang="en-US" dirty="0"/>
              <a:t>presentation</a:t>
            </a:r>
            <a:r>
              <a:rPr lang="en-US" baseline="0" dirty="0"/>
              <a:t> we’ll tell you all about the Cultural Districts, our Placemaking Projects and how we work with the BIAs, we’ve also created opportunities for discussion throughout the session because we’d love to hear from you </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4</a:t>
            </a:fld>
            <a:endParaRPr lang="en-CA"/>
          </a:p>
        </p:txBody>
      </p:sp>
    </p:spTree>
    <p:extLst>
      <p:ext uri="{BB962C8B-B14F-4D97-AF65-F5344CB8AC3E}">
        <p14:creationId xmlns:p14="http://schemas.microsoft.com/office/powerpoint/2010/main" val="889840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 (Z to speak to Meanwhile</a:t>
            </a:r>
            <a:r>
              <a:rPr lang="en-US" b="1" baseline="0" dirty="0" smtClean="0"/>
              <a:t> uses) </a:t>
            </a:r>
            <a:endParaRPr lang="en-US" b="1" dirty="0" smtClean="0"/>
          </a:p>
          <a:p>
            <a:r>
              <a:rPr lang="en-US" b="1" dirty="0" smtClean="0"/>
              <a:t>Tacking </a:t>
            </a:r>
            <a:r>
              <a:rPr lang="en-US" b="1" dirty="0"/>
              <a:t>challenges</a:t>
            </a:r>
            <a:r>
              <a:rPr lang="en-US" b="1" baseline="0" dirty="0"/>
              <a:t> of working on private property </a:t>
            </a:r>
            <a:endParaRPr lang="en-US" b="0" baseline="0" dirty="0"/>
          </a:p>
          <a:p>
            <a:pPr marL="171450" indent="-171450">
              <a:buFont typeface="Arial" panose="020B0604020202020204" pitchFamily="34" charset="0"/>
              <a:buChar char="•"/>
            </a:pPr>
            <a:r>
              <a:rPr lang="en-US" dirty="0"/>
              <a:t>As a municipality,</a:t>
            </a:r>
            <a:r>
              <a:rPr lang="en-US" baseline="0" dirty="0"/>
              <a:t> we are limited in what we can fund and BIAs are limited in what they can fund </a:t>
            </a:r>
          </a:p>
          <a:p>
            <a:pPr marL="171450" indent="-171450">
              <a:buFont typeface="Arial" panose="020B0604020202020204" pitchFamily="34" charset="0"/>
              <a:buChar char="•"/>
            </a:pPr>
            <a:r>
              <a:rPr lang="en-US" baseline="0" dirty="0"/>
              <a:t>We see there are many opportunities in the public realm but where technically it is private property (we want to clarify we’re really talking about those spaces that are easily accessible or easy to view for the public, but technically are private property – we’re not talking about doing projects in people’s backyard or in enclosed/restricted access spaces) </a:t>
            </a:r>
          </a:p>
          <a:p>
            <a:pPr marL="171450" indent="-171450">
              <a:buFont typeface="Arial" panose="020B0604020202020204" pitchFamily="34" charset="0"/>
              <a:buChar char="•"/>
            </a:pPr>
            <a:r>
              <a:rPr lang="en-US" baseline="0" dirty="0"/>
              <a:t>We feel a case can be made to activate or animate these spaces, however technically we cannot fund projects on private property </a:t>
            </a:r>
          </a:p>
          <a:p>
            <a:pPr marL="171450" indent="-171450">
              <a:buFont typeface="Arial" panose="020B0604020202020204" pitchFamily="34" charset="0"/>
              <a:buChar char="•"/>
            </a:pPr>
            <a:r>
              <a:rPr lang="en-US" baseline="0" dirty="0"/>
              <a:t>Another example is storefront windows – to animate them with temporary public art and other activations – this could also be a way bring vibrancy to a main street or BIA that lacks public space that can be programmed or activated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1" baseline="0" dirty="0" smtClean="0"/>
              <a:t>(Z) </a:t>
            </a:r>
            <a:r>
              <a:rPr lang="en-US" baseline="0" dirty="0" smtClean="0"/>
              <a:t>In </a:t>
            </a:r>
            <a:r>
              <a:rPr lang="en-US" baseline="0" dirty="0"/>
              <a:t>London, UK this is part of a big movement called “Meanwhile Uses” where the City has introduced supportive zoning measures to enable temporary use of vacant commercial lands – a great way to open up space in a city where space is expensive and very limited</a:t>
            </a:r>
          </a:p>
          <a:p>
            <a:pPr marL="171450" indent="-171450">
              <a:buFont typeface="Arial" panose="020B0604020202020204" pitchFamily="34" charset="0"/>
              <a:buChar char="•"/>
            </a:pPr>
            <a:r>
              <a:rPr lang="en-US" baseline="0" dirty="0"/>
              <a:t>This is largely targeted at vacant commercial properties on main streets or empty plots of land awaiting redevelopment – it also gives the owner the opportunity to try out a variety of tenants while limiting long term risks </a:t>
            </a:r>
          </a:p>
          <a:p>
            <a:pPr marL="171450" indent="-171450">
              <a:buFont typeface="Arial" panose="020B0604020202020204" pitchFamily="34" charset="0"/>
              <a:buChar char="•"/>
            </a:pPr>
            <a:r>
              <a:rPr lang="en-US" baseline="0" dirty="0"/>
              <a:t>London’s planning and permitting process provides flexibility – certain classes of uses allow change of use on a temporary basis for up to three years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We had applied for a My Main Street Grant to do a Cooksville Mural Festival that would involve a series of private property walls that we could enter into an agreement on  - and fund through the grant. However we were unsuccessful in getting the grant </a:t>
            </a:r>
          </a:p>
          <a:p>
            <a:pPr marL="171450" indent="-171450">
              <a:buFont typeface="Arial" panose="020B0604020202020204" pitchFamily="34" charset="0"/>
              <a:buChar char="•"/>
            </a:pPr>
            <a:r>
              <a:rPr lang="en-US" baseline="0" dirty="0"/>
              <a:t>For us, this highlighted the need for a private property mural grant program – something we are hoping to explore in the short term </a:t>
            </a:r>
          </a:p>
          <a:p>
            <a:pPr marL="171450" indent="-171450">
              <a:buFont typeface="Arial" panose="020B0604020202020204" pitchFamily="34" charset="0"/>
              <a:buChar char="•"/>
            </a:pPr>
            <a:r>
              <a:rPr lang="en-US" baseline="0" dirty="0"/>
              <a:t>-could talk about mural festival – not successful in getting funding – highlight the need for a mural private property grant </a:t>
            </a:r>
          </a:p>
        </p:txBody>
      </p:sp>
      <p:sp>
        <p:nvSpPr>
          <p:cNvPr id="4" name="Slide Number Placeholder 3"/>
          <p:cNvSpPr>
            <a:spLocks noGrp="1"/>
          </p:cNvSpPr>
          <p:nvPr>
            <p:ph type="sldNum" sz="quarter" idx="10"/>
          </p:nvPr>
        </p:nvSpPr>
        <p:spPr/>
        <p:txBody>
          <a:bodyPr/>
          <a:lstStyle/>
          <a:p>
            <a:fld id="{A1B90042-7143-46B5-8A5D-481F302FA0E1}" type="slidenum">
              <a:rPr lang="en-CA" smtClean="0"/>
              <a:t>40</a:t>
            </a:fld>
            <a:endParaRPr lang="en-CA"/>
          </a:p>
        </p:txBody>
      </p:sp>
    </p:spTree>
    <p:extLst>
      <p:ext uri="{BB962C8B-B14F-4D97-AF65-F5344CB8AC3E}">
        <p14:creationId xmlns:p14="http://schemas.microsoft.com/office/powerpoint/2010/main" val="23595137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(Z to speak to Meanwhile</a:t>
            </a:r>
            <a:r>
              <a:rPr lang="en-US" b="1" baseline="0" dirty="0" smtClean="0"/>
              <a:t> uses) </a:t>
            </a:r>
            <a:endParaRPr lang="en-US" b="1" dirty="0" smtClean="0"/>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1" baseline="0" dirty="0" smtClean="0"/>
              <a:t>(Z) </a:t>
            </a:r>
            <a:r>
              <a:rPr lang="en-US" baseline="0" dirty="0" smtClean="0"/>
              <a:t>In </a:t>
            </a:r>
            <a:r>
              <a:rPr lang="en-US" baseline="0" dirty="0"/>
              <a:t>London, UK this is part of a big movement called “Meanwhile Uses” where the City has introduced supportive zoning measures to enable temporary use of vacant commercial lands – a great way to open up space in a city where space is expensive and very limited</a:t>
            </a:r>
          </a:p>
          <a:p>
            <a:pPr marL="171450" indent="-171450">
              <a:buFont typeface="Arial" panose="020B0604020202020204" pitchFamily="34" charset="0"/>
              <a:buChar char="•"/>
            </a:pPr>
            <a:r>
              <a:rPr lang="en-US" baseline="0" dirty="0"/>
              <a:t>This is largely targeted at vacant commercial properties on main streets or empty plots of land awaiting redevelopment – it also gives the owner the opportunity to try out a variety of tenants while limiting long term risks </a:t>
            </a:r>
          </a:p>
          <a:p>
            <a:pPr marL="171450" indent="-171450">
              <a:buFont typeface="Arial" panose="020B0604020202020204" pitchFamily="34" charset="0"/>
              <a:buChar char="•"/>
            </a:pPr>
            <a:r>
              <a:rPr lang="en-US" baseline="0" dirty="0"/>
              <a:t>London’s planning and permitting process provides flexibility – certain classes of uses allow change of use on a temporary basis for up to three years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We had applied for a My Main Street Grant to do a Cooksville Mural Festival that would involve a series of private property walls that we could enter into an agreement on  - and fund through the grant. However we were unsuccessful in getting the grant </a:t>
            </a:r>
          </a:p>
          <a:p>
            <a:pPr marL="171450" indent="-171450">
              <a:buFont typeface="Arial" panose="020B0604020202020204" pitchFamily="34" charset="0"/>
              <a:buChar char="•"/>
            </a:pPr>
            <a:r>
              <a:rPr lang="en-US" baseline="0" dirty="0"/>
              <a:t>For us, this highlighted the need for a private property mural grant program – something we are hoping to explore in the short term </a:t>
            </a:r>
          </a:p>
          <a:p>
            <a:pPr marL="171450" indent="-171450">
              <a:buFont typeface="Arial" panose="020B0604020202020204" pitchFamily="34" charset="0"/>
              <a:buChar char="•"/>
            </a:pPr>
            <a:r>
              <a:rPr lang="en-US" baseline="0" dirty="0"/>
              <a:t>-could talk about mural festival – not successful in getting funding – highlight the need for a mural private property grant </a:t>
            </a:r>
          </a:p>
        </p:txBody>
      </p:sp>
      <p:sp>
        <p:nvSpPr>
          <p:cNvPr id="4" name="Slide Number Placeholder 3"/>
          <p:cNvSpPr>
            <a:spLocks noGrp="1"/>
          </p:cNvSpPr>
          <p:nvPr>
            <p:ph type="sldNum" sz="quarter" idx="10"/>
          </p:nvPr>
        </p:nvSpPr>
        <p:spPr/>
        <p:txBody>
          <a:bodyPr/>
          <a:lstStyle/>
          <a:p>
            <a:fld id="{A1B90042-7143-46B5-8A5D-481F302FA0E1}" type="slidenum">
              <a:rPr lang="en-CA" smtClean="0"/>
              <a:t>41</a:t>
            </a:fld>
            <a:endParaRPr lang="en-CA"/>
          </a:p>
        </p:txBody>
      </p:sp>
    </p:spTree>
    <p:extLst>
      <p:ext uri="{BB962C8B-B14F-4D97-AF65-F5344CB8AC3E}">
        <p14:creationId xmlns:p14="http://schemas.microsoft.com/office/powerpoint/2010/main" val="3710161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baseline="0" dirty="0" smtClean="0"/>
              <a:t>(M) Meanwhile uses – </a:t>
            </a:r>
            <a:r>
              <a:rPr lang="en-US" b="1" baseline="0" dirty="0" err="1" smtClean="0"/>
              <a:t>Stackt</a:t>
            </a:r>
            <a:r>
              <a:rPr lang="en-US" b="1" baseline="0" dirty="0" smtClean="0"/>
              <a:t> Market, Toronto </a:t>
            </a:r>
          </a:p>
          <a:p>
            <a:pPr marL="0" indent="0">
              <a:buFont typeface="Arial" panose="020B0604020202020204" pitchFamily="34" charset="0"/>
              <a:buNone/>
            </a:pPr>
            <a:endParaRPr lang="en-US" b="1" baseline="0" dirty="0" smtClean="0"/>
          </a:p>
          <a:p>
            <a:pPr marL="0" indent="0">
              <a:buFont typeface="Arial" panose="020B0604020202020204" pitchFamily="34" charset="0"/>
              <a:buNone/>
            </a:pPr>
            <a:r>
              <a:rPr lang="en-US" b="0" baseline="0" dirty="0" smtClean="0"/>
              <a:t>Temporary container market on vacant City lands </a:t>
            </a:r>
          </a:p>
          <a:p>
            <a:pPr marL="171450" indent="-171450">
              <a:buFont typeface="Arial" panose="020B0604020202020204" pitchFamily="34" charset="0"/>
              <a:buChar char="•"/>
            </a:pPr>
            <a:endParaRPr lang="en-US" sz="1200" b="0" i="0" u="none" strike="noStrike"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Photo credit: Eventsource.ca (left) and right: </a:t>
            </a:r>
            <a:r>
              <a:rPr lang="en-US" sz="1200" b="0" i="0" u="none" strike="noStrike" kern="1200" baseline="0" dirty="0" err="1" smtClean="0">
                <a:solidFill>
                  <a:schemeClr val="tx1"/>
                </a:solidFill>
                <a:effectLst/>
                <a:latin typeface="+mn-lt"/>
                <a:ea typeface="+mn-ea"/>
                <a:cs typeface="+mn-cs"/>
              </a:rPr>
              <a:t>Industryous</a:t>
            </a:r>
            <a:r>
              <a:rPr lang="en-US" sz="1200" b="0" i="0" u="none" strike="noStrike" kern="1200" baseline="0" dirty="0" smtClean="0">
                <a:solidFill>
                  <a:schemeClr val="tx1"/>
                </a:solidFill>
                <a:effectLst/>
                <a:latin typeface="+mn-lt"/>
                <a:ea typeface="+mn-ea"/>
                <a:cs typeface="+mn-cs"/>
              </a:rPr>
              <a:t> Photography (architonic.com) https://www.architonic.com/en/project/lga-architectural-partners-stackt-market/20120432  </a:t>
            </a:r>
            <a:endParaRPr lang="en-US" b="0" baseline="0" dirty="0"/>
          </a:p>
        </p:txBody>
      </p:sp>
      <p:sp>
        <p:nvSpPr>
          <p:cNvPr id="4" name="Slide Number Placeholder 3"/>
          <p:cNvSpPr>
            <a:spLocks noGrp="1"/>
          </p:cNvSpPr>
          <p:nvPr>
            <p:ph type="sldNum" sz="quarter" idx="10"/>
          </p:nvPr>
        </p:nvSpPr>
        <p:spPr/>
        <p:txBody>
          <a:bodyPr/>
          <a:lstStyle/>
          <a:p>
            <a:fld id="{A1B90042-7143-46B5-8A5D-481F302FA0E1}" type="slidenum">
              <a:rPr lang="en-CA" smtClean="0"/>
              <a:t>42</a:t>
            </a:fld>
            <a:endParaRPr lang="en-CA"/>
          </a:p>
        </p:txBody>
      </p:sp>
    </p:spTree>
    <p:extLst>
      <p:ext uri="{BB962C8B-B14F-4D97-AF65-F5344CB8AC3E}">
        <p14:creationId xmlns:p14="http://schemas.microsoft.com/office/powerpoint/2010/main" val="3544485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baseline="0" dirty="0" smtClean="0"/>
              <a:t>(M) Meanwhile uses – Daniels Community Field – Boxed Soccer Field in Downtown Mississauga</a:t>
            </a:r>
          </a:p>
          <a:p>
            <a:pPr marL="171450" indent="-17145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Collaboration with Parks &amp; Daniels – pilot project followed by a 9 year sponsorship agreement </a:t>
            </a:r>
          </a:p>
          <a:p>
            <a:pPr marL="171450" indent="-17145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First of its kind in all of Canada</a:t>
            </a:r>
          </a:p>
          <a:p>
            <a:pPr marL="171450" indent="-17145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Allows the city to provide outdoor space for play  in the area where parkland is limited and density is high </a:t>
            </a:r>
          </a:p>
          <a:p>
            <a:pPr marL="171450" indent="-17145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This land isn’t going to be developed in the interim </a:t>
            </a:r>
          </a:p>
          <a:p>
            <a:pPr marL="171450" indent="-17145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City is responsible </a:t>
            </a:r>
            <a:r>
              <a:rPr lang="en-US" sz="1200" b="0" i="0" u="none" strike="noStrike" kern="1200" baseline="0" dirty="0" err="1" smtClean="0">
                <a:solidFill>
                  <a:schemeClr val="tx1"/>
                </a:solidFill>
                <a:effectLst/>
                <a:latin typeface="+mn-lt"/>
                <a:ea typeface="+mn-ea"/>
                <a:cs typeface="+mn-cs"/>
              </a:rPr>
              <a:t>ofr</a:t>
            </a:r>
            <a:r>
              <a:rPr lang="en-US" sz="1200" b="0" i="0" u="none" strike="noStrike" kern="1200" baseline="0" dirty="0" smtClean="0">
                <a:solidFill>
                  <a:schemeClr val="tx1"/>
                </a:solidFill>
                <a:effectLst/>
                <a:latin typeface="+mn-lt"/>
                <a:ea typeface="+mn-ea"/>
                <a:cs typeface="+mn-cs"/>
              </a:rPr>
              <a:t> installation, maintenance and repair of the soccer pitch. Daniels is responsible for initial costs of the pitch, land prep, landscaping, lighting and seating</a:t>
            </a:r>
          </a:p>
          <a:p>
            <a:pPr marL="171450" indent="-171450">
              <a:buFont typeface="Arial" panose="020B0604020202020204" pitchFamily="34" charset="0"/>
              <a:buChar char="•"/>
            </a:pPr>
            <a:r>
              <a:rPr lang="en-US" sz="1200" b="1" i="0" u="none" strike="noStrike" kern="1200" baseline="0" dirty="0" smtClean="0">
                <a:solidFill>
                  <a:schemeClr val="tx1"/>
                </a:solidFill>
                <a:effectLst/>
                <a:latin typeface="+mn-lt"/>
                <a:ea typeface="+mn-ea"/>
                <a:cs typeface="+mn-cs"/>
              </a:rPr>
              <a:t>Photo credit: </a:t>
            </a:r>
            <a:r>
              <a:rPr lang="en-US" sz="1200" b="1" i="0" u="none" strike="noStrike" kern="1200" baseline="0" dirty="0" err="1" smtClean="0">
                <a:solidFill>
                  <a:schemeClr val="tx1"/>
                </a:solidFill>
                <a:effectLst/>
                <a:latin typeface="+mn-lt"/>
                <a:ea typeface="+mn-ea"/>
                <a:cs typeface="+mn-cs"/>
              </a:rPr>
              <a:t>Obaid</a:t>
            </a:r>
            <a:r>
              <a:rPr lang="en-US" sz="1200" b="1" i="0" u="none" strike="noStrike" kern="1200" baseline="0" dirty="0" smtClean="0">
                <a:solidFill>
                  <a:schemeClr val="tx1"/>
                </a:solidFill>
                <a:effectLst/>
                <a:latin typeface="+mn-lt"/>
                <a:ea typeface="+mn-ea"/>
                <a:cs typeface="+mn-cs"/>
              </a:rPr>
              <a:t> </a:t>
            </a:r>
            <a:r>
              <a:rPr lang="en-US" sz="1200" b="1" i="0" u="none" strike="noStrike" kern="1200" baseline="0" dirty="0" err="1" smtClean="0">
                <a:solidFill>
                  <a:schemeClr val="tx1"/>
                </a:solidFill>
                <a:effectLst/>
                <a:latin typeface="+mn-lt"/>
                <a:ea typeface="+mn-ea"/>
                <a:cs typeface="+mn-cs"/>
              </a:rPr>
              <a:t>Rashidi</a:t>
            </a:r>
            <a:endParaRPr lang="en-US" baseline="0" dirty="0"/>
          </a:p>
        </p:txBody>
      </p:sp>
      <p:sp>
        <p:nvSpPr>
          <p:cNvPr id="4" name="Slide Number Placeholder 3"/>
          <p:cNvSpPr>
            <a:spLocks noGrp="1"/>
          </p:cNvSpPr>
          <p:nvPr>
            <p:ph type="sldNum" sz="quarter" idx="10"/>
          </p:nvPr>
        </p:nvSpPr>
        <p:spPr/>
        <p:txBody>
          <a:bodyPr/>
          <a:lstStyle/>
          <a:p>
            <a:fld id="{A1B90042-7143-46B5-8A5D-481F302FA0E1}" type="slidenum">
              <a:rPr lang="en-CA" smtClean="0"/>
              <a:t>43</a:t>
            </a:fld>
            <a:endParaRPr lang="en-CA"/>
          </a:p>
        </p:txBody>
      </p:sp>
    </p:spTree>
    <p:extLst>
      <p:ext uri="{BB962C8B-B14F-4D97-AF65-F5344CB8AC3E}">
        <p14:creationId xmlns:p14="http://schemas.microsoft.com/office/powerpoint/2010/main" val="12495584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 </a:t>
            </a:r>
          </a:p>
          <a:p>
            <a:r>
              <a:rPr lang="en-US" dirty="0" smtClean="0"/>
              <a:t>We’d </a:t>
            </a:r>
            <a:r>
              <a:rPr lang="en-US" dirty="0"/>
              <a:t>like</a:t>
            </a:r>
            <a:r>
              <a:rPr lang="en-US" baseline="0" dirty="0"/>
              <a:t> to hear from you on this – has your BIA come across challenges with funding projects on private property and how have you navigated that? </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44</a:t>
            </a:fld>
            <a:endParaRPr lang="en-CA"/>
          </a:p>
        </p:txBody>
      </p:sp>
    </p:spTree>
    <p:extLst>
      <p:ext uri="{BB962C8B-B14F-4D97-AF65-F5344CB8AC3E}">
        <p14:creationId xmlns:p14="http://schemas.microsoft.com/office/powerpoint/2010/main" val="964955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accent1">
                    <a:lumMod val="20000"/>
                    <a:lumOff val="80000"/>
                  </a:schemeClr>
                </a:solidFill>
                <a:latin typeface="Gotham Book" pitchFamily="50" charset="0"/>
                <a:cs typeface="Gotham Book" pitchFamily="50" charset="0"/>
              </a:rPr>
              <a:t>(Z) </a:t>
            </a:r>
          </a:p>
          <a:p>
            <a:r>
              <a:rPr lang="en-US" b="1" dirty="0" smtClean="0">
                <a:solidFill>
                  <a:schemeClr val="accent1">
                    <a:lumMod val="20000"/>
                    <a:lumOff val="80000"/>
                  </a:schemeClr>
                </a:solidFill>
                <a:latin typeface="Gotham Book" pitchFamily="50" charset="0"/>
                <a:cs typeface="Gotham Book" pitchFamily="50" charset="0"/>
              </a:rPr>
              <a:t>Funding</a:t>
            </a:r>
            <a:r>
              <a:rPr lang="en-US" b="1" baseline="0" dirty="0" smtClean="0">
                <a:solidFill>
                  <a:schemeClr val="accent1">
                    <a:lumMod val="20000"/>
                    <a:lumOff val="80000"/>
                  </a:schemeClr>
                </a:solidFill>
                <a:latin typeface="Gotham Book" pitchFamily="50" charset="0"/>
                <a:cs typeface="Gotham Book" pitchFamily="50" charset="0"/>
              </a:rPr>
              <a:t> </a:t>
            </a:r>
            <a:r>
              <a:rPr lang="en-US" b="0" baseline="0" dirty="0" smtClean="0">
                <a:solidFill>
                  <a:schemeClr val="accent1">
                    <a:lumMod val="20000"/>
                    <a:lumOff val="80000"/>
                  </a:schemeClr>
                </a:solidFill>
                <a:latin typeface="Gotham Book" pitchFamily="50" charset="0"/>
                <a:cs typeface="Gotham Book" pitchFamily="50" charset="0"/>
              </a:rPr>
              <a:t> </a:t>
            </a:r>
          </a:p>
          <a:p>
            <a:r>
              <a:rPr lang="en-US" b="0" baseline="0" dirty="0" smtClean="0">
                <a:solidFill>
                  <a:schemeClr val="accent1">
                    <a:lumMod val="20000"/>
                    <a:lumOff val="80000"/>
                  </a:schemeClr>
                </a:solidFill>
                <a:latin typeface="Gotham Book" pitchFamily="50" charset="0"/>
                <a:cs typeface="Gotham Book" pitchFamily="50" charset="0"/>
              </a:rPr>
              <a:t>Highlight the City grant opportunities available to BIAs – Cultural Festivals &amp; Celebrations Event Grant, Culture Project Grants</a:t>
            </a:r>
          </a:p>
          <a:p>
            <a:r>
              <a:rPr lang="en-US" b="0" baseline="0" dirty="0" smtClean="0">
                <a:solidFill>
                  <a:schemeClr val="accent1">
                    <a:lumMod val="20000"/>
                    <a:lumOff val="80000"/>
                  </a:schemeClr>
                </a:solidFill>
                <a:latin typeface="Gotham Book" pitchFamily="50" charset="0"/>
                <a:cs typeface="Gotham Book" pitchFamily="50" charset="0"/>
              </a:rPr>
              <a:t>Identifying opportunities to leverage grants – conversations around a façade improvement program that would help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solidFill>
                  <a:schemeClr val="accent1">
                    <a:lumMod val="20000"/>
                    <a:lumOff val="80000"/>
                  </a:schemeClr>
                </a:solidFill>
                <a:latin typeface="Gotham Book" pitchFamily="50" charset="0"/>
                <a:cs typeface="Gotham Book" pitchFamily="50" charset="0"/>
              </a:rPr>
              <a:t>Looking to the future – how we want to go about continuing to support Cultural Districts </a:t>
            </a:r>
          </a:p>
          <a:p>
            <a:endParaRPr lang="en-US" b="0" baseline="0" dirty="0">
              <a:solidFill>
                <a:schemeClr val="accent1">
                  <a:lumMod val="20000"/>
                  <a:lumOff val="80000"/>
                </a:schemeClr>
              </a:solidFill>
              <a:latin typeface="Gotham Book" pitchFamily="50" charset="0"/>
              <a:cs typeface="Gotham Book" pitchFamily="50" charset="0"/>
            </a:endParaRPr>
          </a:p>
          <a:p>
            <a:endParaRPr lang="en-CA" b="1" dirty="0"/>
          </a:p>
        </p:txBody>
      </p:sp>
      <p:sp>
        <p:nvSpPr>
          <p:cNvPr id="4" name="Slide Number Placeholder 3"/>
          <p:cNvSpPr>
            <a:spLocks noGrp="1"/>
          </p:cNvSpPr>
          <p:nvPr>
            <p:ph type="sldNum" sz="quarter" idx="10"/>
          </p:nvPr>
        </p:nvSpPr>
        <p:spPr/>
        <p:txBody>
          <a:bodyPr/>
          <a:lstStyle/>
          <a:p>
            <a:fld id="{A1B90042-7143-46B5-8A5D-481F302FA0E1}" type="slidenum">
              <a:rPr lang="en-CA" smtClean="0"/>
              <a:t>45</a:t>
            </a:fld>
            <a:endParaRPr lang="en-CA"/>
          </a:p>
        </p:txBody>
      </p:sp>
    </p:spTree>
    <p:extLst>
      <p:ext uri="{BB962C8B-B14F-4D97-AF65-F5344CB8AC3E}">
        <p14:creationId xmlns:p14="http://schemas.microsoft.com/office/powerpoint/2010/main" val="631758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(Z) </a:t>
            </a:r>
          </a:p>
          <a:p>
            <a:r>
              <a:rPr lang="en-US" b="1" dirty="0" smtClean="0"/>
              <a:t>STEPS</a:t>
            </a:r>
            <a:r>
              <a:rPr lang="en-US" b="1" baseline="0" dirty="0" smtClean="0"/>
              <a:t> </a:t>
            </a:r>
            <a:r>
              <a:rPr lang="en-US" b="1" dirty="0"/>
              <a:t>– I Heart Main Street</a:t>
            </a:r>
            <a:r>
              <a:rPr lang="en-US" b="1" baseline="0" dirty="0"/>
              <a:t> Initiative </a:t>
            </a:r>
            <a:endParaRPr lang="en-US" b="0" baseline="0" dirty="0"/>
          </a:p>
          <a:p>
            <a:r>
              <a:rPr lang="en-US" b="0" baseline="0" dirty="0"/>
              <a:t>Many of you may be familiar with the I Heart Main Street initiative by STEPS Public Art </a:t>
            </a:r>
          </a:p>
          <a:p>
            <a:r>
              <a:rPr lang="en-US" b="0" baseline="0" dirty="0"/>
              <a:t>They award grants to BIAs for small scale public art projects, which helps the BIAs build capacity </a:t>
            </a:r>
          </a:p>
          <a:p>
            <a:r>
              <a:rPr lang="en-US" b="0" baseline="0" dirty="0"/>
              <a:t>Their program is supported for the Ontario Trillium Fund </a:t>
            </a:r>
          </a:p>
          <a:p>
            <a:r>
              <a:rPr lang="en-US" b="0" baseline="0" dirty="0"/>
              <a:t>Because STEPS has been on our roster, and we’ve been in close communication with the BIAs – we’ve been able to hire STEPS to do additional work for these projects – and provide additional funds through our </a:t>
            </a:r>
            <a:r>
              <a:rPr lang="en-US" b="0" baseline="0" dirty="0" err="1"/>
              <a:t>placemaking</a:t>
            </a:r>
            <a:r>
              <a:rPr lang="en-US" b="0" baseline="0" dirty="0"/>
              <a:t> budget </a:t>
            </a:r>
          </a:p>
          <a:p>
            <a:r>
              <a:rPr lang="en-US" b="0" baseline="0" dirty="0"/>
              <a:t>For example, with the Clarkson banner posts – we helped the BIA include 10 banner posts instead of the original 5 </a:t>
            </a:r>
          </a:p>
          <a:p>
            <a:r>
              <a:rPr lang="en-US" b="0" baseline="0" dirty="0"/>
              <a:t>In Streetsville, we helped fund a traffic signal box wrap (both pictured above) </a:t>
            </a:r>
          </a:p>
          <a:p>
            <a:endParaRPr lang="en-US" baseline="0" dirty="0"/>
          </a:p>
        </p:txBody>
      </p:sp>
      <p:sp>
        <p:nvSpPr>
          <p:cNvPr id="4" name="Slide Number Placeholder 3"/>
          <p:cNvSpPr>
            <a:spLocks noGrp="1"/>
          </p:cNvSpPr>
          <p:nvPr>
            <p:ph type="sldNum" sz="quarter" idx="10"/>
          </p:nvPr>
        </p:nvSpPr>
        <p:spPr/>
        <p:txBody>
          <a:bodyPr/>
          <a:lstStyle/>
          <a:p>
            <a:fld id="{A1B90042-7143-46B5-8A5D-481F302FA0E1}" type="slidenum">
              <a:rPr lang="en-CA" smtClean="0"/>
              <a:t>46</a:t>
            </a:fld>
            <a:endParaRPr lang="en-CA"/>
          </a:p>
        </p:txBody>
      </p:sp>
    </p:spTree>
    <p:extLst>
      <p:ext uri="{BB962C8B-B14F-4D97-AF65-F5344CB8AC3E}">
        <p14:creationId xmlns:p14="http://schemas.microsoft.com/office/powerpoint/2010/main" val="130162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(Z) </a:t>
            </a:r>
          </a:p>
          <a:p>
            <a:r>
              <a:rPr lang="en-US" b="1" dirty="0" smtClean="0"/>
              <a:t>STEPS</a:t>
            </a:r>
            <a:r>
              <a:rPr lang="en-US" b="1" baseline="0" dirty="0" smtClean="0"/>
              <a:t> </a:t>
            </a:r>
            <a:r>
              <a:rPr lang="en-US" b="1" dirty="0"/>
              <a:t>– I Heart Main Street</a:t>
            </a:r>
            <a:r>
              <a:rPr lang="en-US" b="1" baseline="0" dirty="0"/>
              <a:t> Initiative </a:t>
            </a:r>
          </a:p>
          <a:p>
            <a:r>
              <a:rPr lang="en-US" b="0" baseline="0" dirty="0"/>
              <a:t>Here is another example of a retaining wall that was completed last summer in Streetsville – this opportunity was also identified through the annual walkabout, so it was on our radar as an opportunity </a:t>
            </a:r>
          </a:p>
        </p:txBody>
      </p:sp>
      <p:sp>
        <p:nvSpPr>
          <p:cNvPr id="4" name="Slide Number Placeholder 3"/>
          <p:cNvSpPr>
            <a:spLocks noGrp="1"/>
          </p:cNvSpPr>
          <p:nvPr>
            <p:ph type="sldNum" sz="quarter" idx="10"/>
          </p:nvPr>
        </p:nvSpPr>
        <p:spPr/>
        <p:txBody>
          <a:bodyPr/>
          <a:lstStyle/>
          <a:p>
            <a:fld id="{A1B90042-7143-46B5-8A5D-481F302FA0E1}" type="slidenum">
              <a:rPr lang="en-CA" smtClean="0"/>
              <a:t>47</a:t>
            </a:fld>
            <a:endParaRPr lang="en-CA"/>
          </a:p>
        </p:txBody>
      </p:sp>
    </p:spTree>
    <p:extLst>
      <p:ext uri="{BB962C8B-B14F-4D97-AF65-F5344CB8AC3E}">
        <p14:creationId xmlns:p14="http://schemas.microsoft.com/office/powerpoint/2010/main" val="18320341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a:t>
            </a:r>
            <a:r>
              <a:rPr lang="en-US" baseline="0" dirty="0"/>
              <a:t> that brings us to the end of our presentation, we can open up the floor to questions – we’ve also included a list of questions to get the conversation started </a:t>
            </a:r>
          </a:p>
          <a:p>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48</a:t>
            </a:fld>
            <a:endParaRPr lang="en-CA"/>
          </a:p>
        </p:txBody>
      </p:sp>
    </p:spTree>
    <p:extLst>
      <p:ext uri="{BB962C8B-B14F-4D97-AF65-F5344CB8AC3E}">
        <p14:creationId xmlns:p14="http://schemas.microsoft.com/office/powerpoint/2010/main" val="23270063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a:t>
            </a:r>
            <a:r>
              <a:rPr lang="en-US" baseline="0" dirty="0"/>
              <a:t> that brings us to the end of our presentation, we can open up the floor to questions – we’ve also included a list of questions to get the conversation started </a:t>
            </a:r>
          </a:p>
          <a:p>
            <a:pPr marL="171450" indent="-171450">
              <a:buFont typeface="Arial" panose="020B0604020202020204" pitchFamily="34" charset="0"/>
              <a:buChar char="•"/>
            </a:pPr>
            <a:r>
              <a:rPr lang="en-US" baseline="0" dirty="0"/>
              <a:t>Are there any additional questions? </a:t>
            </a:r>
          </a:p>
        </p:txBody>
      </p:sp>
      <p:sp>
        <p:nvSpPr>
          <p:cNvPr id="4" name="Slide Number Placeholder 3"/>
          <p:cNvSpPr>
            <a:spLocks noGrp="1"/>
          </p:cNvSpPr>
          <p:nvPr>
            <p:ph type="sldNum" sz="quarter" idx="10"/>
          </p:nvPr>
        </p:nvSpPr>
        <p:spPr/>
        <p:txBody>
          <a:bodyPr/>
          <a:lstStyle/>
          <a:p>
            <a:fld id="{A1B90042-7143-46B5-8A5D-481F302FA0E1}" type="slidenum">
              <a:rPr lang="en-CA" smtClean="0"/>
              <a:t>49</a:t>
            </a:fld>
            <a:endParaRPr lang="en-CA"/>
          </a:p>
        </p:txBody>
      </p:sp>
    </p:spTree>
    <p:extLst>
      <p:ext uri="{BB962C8B-B14F-4D97-AF65-F5344CB8AC3E}">
        <p14:creationId xmlns:p14="http://schemas.microsoft.com/office/powerpoint/2010/main" val="590880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800"/>
              </a:spcAft>
              <a:buFont typeface="Symbol" panose="05050102010706020507" pitchFamily="18" charset="2"/>
              <a:buNone/>
            </a:pPr>
            <a:r>
              <a:rPr lang="en-US" dirty="0" smtClean="0">
                <a:solidFill>
                  <a:schemeClr val="accent1">
                    <a:lumMod val="75000"/>
                  </a:schemeClr>
                </a:solidFill>
                <a:latin typeface="Gotham Book" pitchFamily="50" charset="0"/>
                <a:ea typeface="Calibri" panose="020F0502020204030204" pitchFamily="34" charset="0"/>
                <a:cs typeface="Gotham Book" pitchFamily="50" charset="0"/>
              </a:rPr>
              <a:t>(Z) </a:t>
            </a:r>
          </a:p>
          <a:p>
            <a:pPr marL="0" marR="0" lvl="0" indent="0">
              <a:spcBef>
                <a:spcPts val="0"/>
              </a:spcBef>
              <a:spcAft>
                <a:spcPts val="800"/>
              </a:spcAft>
              <a:buFont typeface="Symbol" panose="05050102010706020507" pitchFamily="18" charset="2"/>
              <a:buNone/>
            </a:pPr>
            <a:r>
              <a:rPr lang="en-US" dirty="0" smtClean="0">
                <a:solidFill>
                  <a:schemeClr val="accent1">
                    <a:lumMod val="75000"/>
                  </a:schemeClr>
                </a:solidFill>
                <a:latin typeface="Gotham Book" pitchFamily="50" charset="0"/>
                <a:ea typeface="Calibri" panose="020F0502020204030204" pitchFamily="34" charset="0"/>
                <a:cs typeface="Gotham Book" pitchFamily="50" charset="0"/>
              </a:rPr>
              <a:t>What </a:t>
            </a:r>
            <a:r>
              <a:rPr lang="en-US" dirty="0">
                <a:solidFill>
                  <a:schemeClr val="accent1">
                    <a:lumMod val="75000"/>
                  </a:schemeClr>
                </a:solidFill>
                <a:latin typeface="Gotham Book" pitchFamily="50" charset="0"/>
                <a:ea typeface="Calibri" panose="020F0502020204030204" pitchFamily="34" charset="0"/>
                <a:cs typeface="Gotham Book" pitchFamily="50" charset="0"/>
              </a:rPr>
              <a:t>are Cultural Districts?</a:t>
            </a:r>
          </a:p>
          <a:p>
            <a:pPr marL="0" marR="0" lvl="0" indent="0">
              <a:spcBef>
                <a:spcPts val="0"/>
              </a:spcBef>
              <a:spcAft>
                <a:spcPts val="800"/>
              </a:spcAft>
              <a:buFont typeface="Symbol" panose="05050102010706020507" pitchFamily="18" charset="2"/>
              <a:buNone/>
            </a:pPr>
            <a:endParaRPr lang="en-US" dirty="0">
              <a:solidFill>
                <a:schemeClr val="accent1">
                  <a:lumMod val="75000"/>
                </a:schemeClr>
              </a:solidFill>
              <a:latin typeface="Gotham Book" pitchFamily="50" charset="0"/>
              <a:ea typeface="Calibri" panose="020F0502020204030204" pitchFamily="34" charset="0"/>
              <a:cs typeface="Gotham Book" pitchFamily="50" charset="0"/>
            </a:endParaRPr>
          </a:p>
          <a:p>
            <a:pPr marL="0" marR="0" lvl="0" indent="0">
              <a:spcBef>
                <a:spcPts val="0"/>
              </a:spcBef>
              <a:spcAft>
                <a:spcPts val="800"/>
              </a:spcAft>
              <a:buFont typeface="Symbol" panose="05050102010706020507" pitchFamily="18" charset="2"/>
              <a:buNone/>
            </a:pPr>
            <a:r>
              <a:rPr lang="en-US" dirty="0">
                <a:solidFill>
                  <a:schemeClr val="accent1">
                    <a:lumMod val="75000"/>
                  </a:schemeClr>
                </a:solidFill>
                <a:latin typeface="Gotham Book" pitchFamily="50" charset="0"/>
                <a:ea typeface="Calibri" panose="020F0502020204030204" pitchFamily="34" charset="0"/>
                <a:cs typeface="Gotham Book" pitchFamily="50" charset="0"/>
              </a:rPr>
              <a:t>Cultural</a:t>
            </a:r>
            <a:r>
              <a:rPr lang="en-US" baseline="0" dirty="0">
                <a:solidFill>
                  <a:schemeClr val="accent1">
                    <a:lumMod val="75000"/>
                  </a:schemeClr>
                </a:solidFill>
                <a:latin typeface="Gotham Book" pitchFamily="50" charset="0"/>
                <a:ea typeface="Calibri" panose="020F0502020204030204" pitchFamily="34" charset="0"/>
                <a:cs typeface="Gotham Book" pitchFamily="50" charset="0"/>
              </a:rPr>
              <a:t> districts are well-recognized, labeled areas of a city with a high concentration of cultural facilities and programs that serve as the main anchor of attraction. </a:t>
            </a:r>
          </a:p>
          <a:p>
            <a:pPr marL="0" marR="0" lvl="0" indent="0">
              <a:spcBef>
                <a:spcPts val="0"/>
              </a:spcBef>
              <a:spcAft>
                <a:spcPts val="800"/>
              </a:spcAft>
              <a:buFont typeface="Symbol" panose="05050102010706020507" pitchFamily="18" charset="2"/>
              <a:buNone/>
            </a:pPr>
            <a:r>
              <a:rPr lang="en-US" baseline="0" dirty="0">
                <a:solidFill>
                  <a:schemeClr val="accent1">
                    <a:lumMod val="75000"/>
                  </a:schemeClr>
                </a:solidFill>
                <a:latin typeface="Gotham Book" pitchFamily="50" charset="0"/>
                <a:ea typeface="Calibri" panose="020F0502020204030204" pitchFamily="34" charset="0"/>
                <a:cs typeface="Gotham Book" pitchFamily="50" charset="0"/>
              </a:rPr>
              <a:t>The purpose of establishing cultural districts in Mississauga has been to:</a:t>
            </a:r>
            <a:endParaRPr lang="en-US" dirty="0">
              <a:solidFill>
                <a:schemeClr val="accent1">
                  <a:lumMod val="75000"/>
                </a:schemeClr>
              </a:solidFill>
              <a:latin typeface="Gotham Book" pitchFamily="50" charset="0"/>
              <a:ea typeface="Calibri" panose="020F0502020204030204" pitchFamily="34" charset="0"/>
              <a:cs typeface="Gotham Book" pitchFamily="50" charset="0"/>
            </a:endParaRPr>
          </a:p>
          <a:p>
            <a:pPr marL="342900" indent="-342900">
              <a:spcBef>
                <a:spcPts val="0"/>
              </a:spcBef>
              <a:spcAft>
                <a:spcPts val="800"/>
              </a:spcAft>
              <a:buFont typeface="Symbol" panose="05050102010706020507" pitchFamily="18" charset="2"/>
              <a:buChar char=""/>
            </a:pPr>
            <a:r>
              <a:rPr lang="en-CA" dirty="0">
                <a:solidFill>
                  <a:schemeClr val="accent1">
                    <a:lumMod val="75000"/>
                  </a:schemeClr>
                </a:solidFill>
                <a:latin typeface="Gotham Book" pitchFamily="50" charset="0"/>
                <a:ea typeface="Calibri" panose="020F0502020204030204" pitchFamily="34" charset="0"/>
                <a:cs typeface="Gotham Book" pitchFamily="50" charset="0"/>
              </a:rPr>
              <a:t>To enhance and improve culture spaces and places in the City of Mississauga by focusing cultural development, public realm enhancements and cultural programming in distinct cultural districts. </a:t>
            </a:r>
          </a:p>
          <a:p>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5</a:t>
            </a:fld>
            <a:endParaRPr lang="en-CA"/>
          </a:p>
        </p:txBody>
      </p:sp>
    </p:spTree>
    <p:extLst>
      <p:ext uri="{BB962C8B-B14F-4D97-AF65-F5344CB8AC3E}">
        <p14:creationId xmlns:p14="http://schemas.microsoft.com/office/powerpoint/2010/main" val="3454239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accent1">
                    <a:lumMod val="20000"/>
                    <a:lumOff val="80000"/>
                  </a:schemeClr>
                </a:solidFill>
                <a:latin typeface="Gotham Book" pitchFamily="50" charset="0"/>
                <a:cs typeface="Gotham Book" pitchFamily="50" charset="0"/>
              </a:rPr>
              <a:t>Thank you for</a:t>
            </a:r>
            <a:r>
              <a:rPr lang="en-US" baseline="0" dirty="0">
                <a:solidFill>
                  <a:schemeClr val="accent1">
                    <a:lumMod val="20000"/>
                    <a:lumOff val="80000"/>
                  </a:schemeClr>
                </a:solidFill>
                <a:latin typeface="Gotham Book" pitchFamily="50" charset="0"/>
                <a:cs typeface="Gotham Book" pitchFamily="50" charset="0"/>
              </a:rPr>
              <a:t> having us, we hope this presentation sparked some ideas for you, or you were able to relate to some of the challenges and topics we talked about today. </a:t>
            </a:r>
          </a:p>
          <a:p>
            <a:pPr marL="171450" indent="-171450">
              <a:buFont typeface="Arial" panose="020B0604020202020204" pitchFamily="34" charset="0"/>
              <a:buChar char="•"/>
            </a:pPr>
            <a:r>
              <a:rPr lang="en-US" baseline="0" dirty="0">
                <a:solidFill>
                  <a:schemeClr val="accent1">
                    <a:lumMod val="20000"/>
                    <a:lumOff val="80000"/>
                  </a:schemeClr>
                </a:solidFill>
                <a:latin typeface="Gotham Book" pitchFamily="50" charset="0"/>
                <a:cs typeface="Gotham Book" pitchFamily="50" charset="0"/>
              </a:rPr>
              <a:t>We’ve included our contact info on the slide above if you’d like to get in touch with us </a:t>
            </a:r>
            <a:endParaRPr lang="en-US" dirty="0">
              <a:solidFill>
                <a:schemeClr val="accent1">
                  <a:lumMod val="20000"/>
                  <a:lumOff val="80000"/>
                </a:schemeClr>
              </a:solidFill>
              <a:latin typeface="Gotham Book" pitchFamily="50" charset="0"/>
              <a:cs typeface="Gotham Book" pitchFamily="50" charset="0"/>
            </a:endParaRPr>
          </a:p>
          <a:p>
            <a:endParaRPr lang="en-US" dirty="0">
              <a:solidFill>
                <a:schemeClr val="accent1">
                  <a:lumMod val="20000"/>
                  <a:lumOff val="80000"/>
                </a:schemeClr>
              </a:solidFill>
              <a:latin typeface="Gotham Book" pitchFamily="50" charset="0"/>
              <a:cs typeface="Gotham Book" pitchFamily="50" charset="0"/>
            </a:endParaRPr>
          </a:p>
          <a:p>
            <a:r>
              <a:rPr lang="en-US" dirty="0">
                <a:solidFill>
                  <a:schemeClr val="accent1">
                    <a:lumMod val="20000"/>
                    <a:lumOff val="80000"/>
                  </a:schemeClr>
                </a:solidFill>
                <a:latin typeface="Gotham Book" pitchFamily="50" charset="0"/>
                <a:cs typeface="Gotham Book" pitchFamily="50" charset="0"/>
              </a:rPr>
              <a:t>Photo</a:t>
            </a:r>
            <a:r>
              <a:rPr lang="en-US" baseline="0" dirty="0">
                <a:solidFill>
                  <a:schemeClr val="accent1">
                    <a:lumMod val="20000"/>
                    <a:lumOff val="80000"/>
                  </a:schemeClr>
                </a:solidFill>
                <a:latin typeface="Gotham Book" pitchFamily="50" charset="0"/>
                <a:cs typeface="Gotham Book" pitchFamily="50" charset="0"/>
              </a:rPr>
              <a:t> credits: </a:t>
            </a:r>
            <a:r>
              <a:rPr lang="en-US" dirty="0">
                <a:solidFill>
                  <a:schemeClr val="accent1">
                    <a:lumMod val="20000"/>
                    <a:lumOff val="80000"/>
                  </a:schemeClr>
                </a:solidFill>
                <a:latin typeface="Gotham Book" pitchFamily="50" charset="0"/>
                <a:cs typeface="Gotham Book" pitchFamily="50" charset="0"/>
              </a:rPr>
              <a:t>Finding Home, Mango Peeler </a:t>
            </a: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50</a:t>
            </a:fld>
            <a:endParaRPr lang="en-CA"/>
          </a:p>
        </p:txBody>
      </p:sp>
    </p:spTree>
    <p:extLst>
      <p:ext uri="{BB962C8B-B14F-4D97-AF65-F5344CB8AC3E}">
        <p14:creationId xmlns:p14="http://schemas.microsoft.com/office/powerpoint/2010/main" val="931767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smtClean="0">
                <a:solidFill>
                  <a:schemeClr val="accent1">
                    <a:lumMod val="20000"/>
                    <a:lumOff val="80000"/>
                  </a:schemeClr>
                </a:solidFill>
                <a:latin typeface="Gotham Book" pitchFamily="50" charset="0"/>
                <a:ea typeface="Calibri" panose="020F0502020204030204" pitchFamily="34" charset="0"/>
                <a:cs typeface="Gotham Book" pitchFamily="50" charset="0"/>
              </a:rPr>
              <a:t>(Z)</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smtClean="0">
                <a:solidFill>
                  <a:schemeClr val="accent1">
                    <a:lumMod val="20000"/>
                    <a:lumOff val="80000"/>
                  </a:schemeClr>
                </a:solidFill>
                <a:latin typeface="Gotham Book" pitchFamily="50" charset="0"/>
                <a:ea typeface="Calibri" panose="020F0502020204030204" pitchFamily="34" charset="0"/>
                <a:cs typeface="Gotham Book" pitchFamily="50" charset="0"/>
              </a:rPr>
              <a:t>Here </a:t>
            </a:r>
            <a:r>
              <a:rPr lang="en-CA" dirty="0">
                <a:solidFill>
                  <a:schemeClr val="accent1">
                    <a:lumMod val="20000"/>
                    <a:lumOff val="80000"/>
                  </a:schemeClr>
                </a:solidFill>
                <a:latin typeface="Gotham Book" pitchFamily="50" charset="0"/>
                <a:ea typeface="Calibri" panose="020F0502020204030204" pitchFamily="34" charset="0"/>
                <a:cs typeface="Gotham Book" pitchFamily="50" charset="0"/>
              </a:rPr>
              <a:t>are some of the key</a:t>
            </a:r>
            <a:r>
              <a:rPr lang="en-CA" baseline="0" dirty="0">
                <a:solidFill>
                  <a:schemeClr val="accent1">
                    <a:lumMod val="20000"/>
                    <a:lumOff val="80000"/>
                  </a:schemeClr>
                </a:solidFill>
                <a:latin typeface="Gotham Book" pitchFamily="50" charset="0"/>
                <a:ea typeface="Calibri" panose="020F0502020204030204" pitchFamily="34" charset="0"/>
                <a:cs typeface="Gotham Book" pitchFamily="50" charset="0"/>
              </a:rPr>
              <a:t> characteristics of cultural districts, based on examples from around the world. We used these characteristics to identify potential districts in Mississauga.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6</a:t>
            </a:fld>
            <a:endParaRPr lang="en-CA"/>
          </a:p>
        </p:txBody>
      </p:sp>
    </p:spTree>
    <p:extLst>
      <p:ext uri="{BB962C8B-B14F-4D97-AF65-F5344CB8AC3E}">
        <p14:creationId xmlns:p14="http://schemas.microsoft.com/office/powerpoint/2010/main" val="1410049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solidFill>
                  <a:schemeClr val="accent1">
                    <a:lumMod val="20000"/>
                    <a:lumOff val="80000"/>
                  </a:schemeClr>
                </a:solidFill>
                <a:latin typeface="Gotham Book" pitchFamily="50" charset="0"/>
                <a:ea typeface="Calibri" panose="020F0502020204030204" pitchFamily="34" charset="0"/>
                <a:cs typeface="Gotham Book" pitchFamily="50" charset="0"/>
              </a:rPr>
              <a:t>(Z)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solidFill>
                  <a:schemeClr val="accent1">
                    <a:lumMod val="20000"/>
                    <a:lumOff val="80000"/>
                  </a:schemeClr>
                </a:solidFill>
                <a:latin typeface="Gotham Book" pitchFamily="50" charset="0"/>
                <a:ea typeface="Calibri" panose="020F0502020204030204" pitchFamily="34" charset="0"/>
                <a:cs typeface="Gotham Book" pitchFamily="50" charset="0"/>
              </a:rPr>
              <a:t>In </a:t>
            </a:r>
            <a:r>
              <a:rPr lang="en-CA" dirty="0">
                <a:solidFill>
                  <a:schemeClr val="accent1">
                    <a:lumMod val="20000"/>
                    <a:lumOff val="80000"/>
                  </a:schemeClr>
                </a:solidFill>
                <a:latin typeface="Gotham Book" pitchFamily="50" charset="0"/>
                <a:ea typeface="Calibri" panose="020F0502020204030204" pitchFamily="34" charset="0"/>
                <a:cs typeface="Gotham Book" pitchFamily="50" charset="0"/>
              </a:rPr>
              <a:t>addition to those characteristics, having a strong, on the ground partner has</a:t>
            </a:r>
            <a:r>
              <a:rPr lang="en-CA" baseline="0" dirty="0">
                <a:solidFill>
                  <a:schemeClr val="accent1">
                    <a:lumMod val="20000"/>
                    <a:lumOff val="80000"/>
                  </a:schemeClr>
                </a:solidFill>
                <a:latin typeface="Gotham Book" pitchFamily="50" charset="0"/>
                <a:ea typeface="Calibri" panose="020F0502020204030204" pitchFamily="34" charset="0"/>
                <a:cs typeface="Gotham Book" pitchFamily="50" charset="0"/>
              </a:rPr>
              <a:t> also been crucial to the cultural districts --- this is where the BIA comes 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accent1">
                    <a:lumMod val="20000"/>
                    <a:lumOff val="80000"/>
                  </a:schemeClr>
                </a:solidFill>
                <a:latin typeface="Gotham Book" pitchFamily="50" charset="0"/>
                <a:ea typeface="Calibri" panose="020F0502020204030204" pitchFamily="34" charset="0"/>
                <a:cs typeface="Gotham Book" pitchFamily="50" charset="0"/>
              </a:rPr>
              <a:t>We looked for neighbourhoods that had an existing BIA that was actively involved in the community and working to enhance the neighbourhood main street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solidFill>
                <a:schemeClr val="accent1">
                  <a:lumMod val="20000"/>
                  <a:lumOff val="80000"/>
                </a:schemeClr>
              </a:solidFill>
              <a:latin typeface="Gotham Book" pitchFamily="50" charset="0"/>
              <a:ea typeface="Calibri" panose="020F0502020204030204" pitchFamily="34" charset="0"/>
              <a:cs typeface="Gotham Book" pitchFamily="50" charset="0"/>
            </a:endParaRPr>
          </a:p>
          <a:p>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7</a:t>
            </a:fld>
            <a:endParaRPr lang="en-CA"/>
          </a:p>
        </p:txBody>
      </p:sp>
    </p:spTree>
    <p:extLst>
      <p:ext uri="{BB962C8B-B14F-4D97-AF65-F5344CB8AC3E}">
        <p14:creationId xmlns:p14="http://schemas.microsoft.com/office/powerpoint/2010/main" val="309756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
            </a:r>
          </a:p>
          <a:p>
            <a:r>
              <a:rPr lang="en-US" dirty="0" smtClean="0"/>
              <a:t>Now </a:t>
            </a:r>
            <a:r>
              <a:rPr lang="en-US" dirty="0"/>
              <a:t>we’ll backtrack to how we came to</a:t>
            </a:r>
            <a:r>
              <a:rPr lang="en-US" baseline="0" dirty="0"/>
              <a:t> establishing the Cultural Districts. </a:t>
            </a:r>
          </a:p>
          <a:p>
            <a:r>
              <a:rPr lang="en-US" baseline="0" dirty="0"/>
              <a:t>In 2009, we established our first Culture Master Plan which set out the vision for culture in Mississauga</a:t>
            </a:r>
          </a:p>
          <a:p>
            <a:r>
              <a:rPr lang="en-US" baseline="0" dirty="0"/>
              <a:t>In 2014, we led a pilot project in Port Credit – the Culture Node – which began testing some of the activations and policies on a temporary basis and was really the precursor to the Cultural Districts</a:t>
            </a:r>
          </a:p>
          <a:p>
            <a:endParaRPr lang="en-CA" dirty="0"/>
          </a:p>
        </p:txBody>
      </p:sp>
      <p:sp>
        <p:nvSpPr>
          <p:cNvPr id="4" name="Slide Number Placeholder 3"/>
          <p:cNvSpPr>
            <a:spLocks noGrp="1"/>
          </p:cNvSpPr>
          <p:nvPr>
            <p:ph type="sldNum" sz="quarter" idx="10"/>
          </p:nvPr>
        </p:nvSpPr>
        <p:spPr/>
        <p:txBody>
          <a:bodyPr/>
          <a:lstStyle/>
          <a:p>
            <a:fld id="{A1B90042-7143-46B5-8A5D-481F302FA0E1}" type="slidenum">
              <a:rPr lang="en-CA" smtClean="0"/>
              <a:t>8</a:t>
            </a:fld>
            <a:endParaRPr lang="en-CA"/>
          </a:p>
        </p:txBody>
      </p:sp>
    </p:spTree>
    <p:extLst>
      <p:ext uri="{BB962C8B-B14F-4D97-AF65-F5344CB8AC3E}">
        <p14:creationId xmlns:p14="http://schemas.microsoft.com/office/powerpoint/2010/main" val="154567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(M) </a:t>
            </a:r>
          </a:p>
          <a:p>
            <a:r>
              <a:rPr lang="en-US" b="1" baseline="0" dirty="0" smtClean="0"/>
              <a:t>Port </a:t>
            </a:r>
            <a:r>
              <a:rPr lang="en-US" b="1" baseline="0" dirty="0"/>
              <a:t>Credit Culture Node Pilot </a:t>
            </a:r>
          </a:p>
          <a:p>
            <a:pPr marL="171450" indent="-171450">
              <a:buFont typeface="Arial" panose="020B0604020202020204" pitchFamily="34" charset="0"/>
              <a:buChar char="•"/>
            </a:pPr>
            <a:r>
              <a:rPr lang="en-US" baseline="0" dirty="0"/>
              <a:t>Through the Port Credit Culture Node we tested temporary outdoor patios in the right of way – that businesses could apply for – with fees exempted for a pilot project period of time </a:t>
            </a:r>
          </a:p>
          <a:p>
            <a:pPr marL="171450" indent="-171450">
              <a:buFont typeface="Arial" panose="020B0604020202020204" pitchFamily="34" charset="0"/>
              <a:buChar char="•"/>
            </a:pPr>
            <a:r>
              <a:rPr lang="en-US" baseline="0" dirty="0"/>
              <a:t>We also did other interactive art installations in parking lots as part of PARK-</a:t>
            </a:r>
            <a:r>
              <a:rPr lang="en-US" baseline="0" dirty="0" err="1"/>
              <a:t>ing</a:t>
            </a:r>
            <a:r>
              <a:rPr lang="en-US" baseline="0" dirty="0"/>
              <a:t> Day </a:t>
            </a:r>
          </a:p>
          <a:p>
            <a:pPr marL="171450" indent="-171450">
              <a:buFont typeface="Arial" panose="020B0604020202020204" pitchFamily="34" charset="0"/>
              <a:buChar char="•"/>
            </a:pPr>
            <a:r>
              <a:rPr lang="en-US" baseline="0" dirty="0"/>
              <a:t>Outdoor music was also permitted on the patios </a:t>
            </a:r>
          </a:p>
          <a:p>
            <a:pPr marL="171450" indent="-171450">
              <a:buFont typeface="Arial" panose="020B0604020202020204" pitchFamily="34" charset="0"/>
              <a:buChar char="•"/>
            </a:pPr>
            <a:r>
              <a:rPr lang="en-US" baseline="0" dirty="0"/>
              <a:t>This was really the starting point for us in terms of implementing supportive measures to increase pedestrian activity, encourage more people to linger and explore </a:t>
            </a:r>
          </a:p>
          <a:p>
            <a:endParaRPr lang="en-US" baseline="0" dirty="0"/>
          </a:p>
          <a:p>
            <a:r>
              <a:rPr lang="en-US" b="1" baseline="0" dirty="0"/>
              <a:t>Specific mechanisms used to permit the outdoor patios: </a:t>
            </a:r>
          </a:p>
          <a:p>
            <a:pPr marL="171450" indent="-171450">
              <a:buFont typeface="Arial" panose="020B0604020202020204" pitchFamily="34" charset="0"/>
              <a:buChar char="•"/>
            </a:pPr>
            <a:r>
              <a:rPr lang="en-US" b="0" baseline="0" dirty="0"/>
              <a:t>Initially it was a minor variance through the CoA to permit patios in the public ROW within the PC Area (the BIA boundary) – for a 5 year term from 2012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Only areas zoned for commercial purposes could participate in the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Businesses applied and entered into an encroachment agreement with the City – had to continue to provide unencumbered pedestrian walkway (this is where you see the add one of these temporary wooden walkways)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program was seasonal (April 15 – Oct 15) </a:t>
            </a:r>
            <a:endParaRPr lang="en-CA" b="0" dirty="0"/>
          </a:p>
          <a:p>
            <a:pPr marL="171450" indent="-171450">
              <a:buFont typeface="Arial" panose="020B0604020202020204" pitchFamily="34" charset="0"/>
              <a:buChar char="•"/>
            </a:pPr>
            <a:r>
              <a:rPr lang="en-US" b="0" baseline="0" dirty="0"/>
              <a:t>Through other minor variances, the program was extended and expanded</a:t>
            </a:r>
          </a:p>
          <a:p>
            <a:pPr marL="171450" indent="-171450">
              <a:buFont typeface="Arial" panose="020B0604020202020204" pitchFamily="34" charset="0"/>
              <a:buChar char="•"/>
            </a:pPr>
            <a:r>
              <a:rPr lang="en-US" b="0" baseline="0" dirty="0"/>
              <a:t>The encroachment application fee and legal fee were waived for the temporary period of time (about $900) </a:t>
            </a:r>
          </a:p>
          <a:p>
            <a:pPr marL="171450" indent="-171450">
              <a:buFont typeface="Arial" panose="020B0604020202020204" pitchFamily="34" charset="0"/>
              <a:buChar char="•"/>
            </a:pPr>
            <a:r>
              <a:rPr lang="en-US" b="0" baseline="0" dirty="0"/>
              <a:t>Also since it included the removal of parking spots to accommodate the walkways, there was revenue loss </a:t>
            </a:r>
          </a:p>
          <a:p>
            <a:pPr marL="171450" indent="-171450">
              <a:buFont typeface="Arial" panose="020B0604020202020204" pitchFamily="34" charset="0"/>
              <a:buChar char="•"/>
            </a:pPr>
            <a:r>
              <a:rPr lang="en-US" b="0" baseline="0" dirty="0"/>
              <a:t>In 2018, there was a 3 year renewal of the temporary use by-law – up to 2022 and in the meantime the City would find a permanent solution for the temporary uses </a:t>
            </a:r>
          </a:p>
          <a:p>
            <a:pPr marL="171450" indent="-171450">
              <a:buFont typeface="Arial" panose="020B0604020202020204" pitchFamily="34" charset="0"/>
              <a:buChar char="•"/>
            </a:pPr>
            <a:r>
              <a:rPr lang="en-US" b="0" baseline="0" dirty="0"/>
              <a:t>During the pandemic, the City implemented temporary use zoning by-laws – fees waived, requirements on public and private lands – this was a huge support for local businesses during the pandemic to offer safe outdoor dining </a:t>
            </a:r>
          </a:p>
        </p:txBody>
      </p:sp>
      <p:sp>
        <p:nvSpPr>
          <p:cNvPr id="4" name="Slide Number Placeholder 3"/>
          <p:cNvSpPr>
            <a:spLocks noGrp="1"/>
          </p:cNvSpPr>
          <p:nvPr>
            <p:ph type="sldNum" sz="quarter" idx="10"/>
          </p:nvPr>
        </p:nvSpPr>
        <p:spPr/>
        <p:txBody>
          <a:bodyPr/>
          <a:lstStyle/>
          <a:p>
            <a:fld id="{A1B90042-7143-46B5-8A5D-481F302FA0E1}" type="slidenum">
              <a:rPr lang="en-CA" smtClean="0"/>
              <a:t>9</a:t>
            </a:fld>
            <a:endParaRPr lang="en-CA"/>
          </a:p>
        </p:txBody>
      </p:sp>
    </p:spTree>
    <p:extLst>
      <p:ext uri="{BB962C8B-B14F-4D97-AF65-F5344CB8AC3E}">
        <p14:creationId xmlns:p14="http://schemas.microsoft.com/office/powerpoint/2010/main" val="3454023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D559DE-E739-4325-9618-B7AF84170C22}" type="datetimeFigureOut">
              <a:rPr lang="en-CA" smtClean="0"/>
              <a:t>2024-04-15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33BDCCC-3F9C-4ABE-8875-45662B322BBB}" type="slidenum">
              <a:rPr lang="en-CA" smtClean="0"/>
              <a:t>‹#›</a:t>
            </a:fld>
            <a:endParaRPr lang="en-CA"/>
          </a:p>
        </p:txBody>
      </p:sp>
    </p:spTree>
    <p:extLst>
      <p:ext uri="{BB962C8B-B14F-4D97-AF65-F5344CB8AC3E}">
        <p14:creationId xmlns:p14="http://schemas.microsoft.com/office/powerpoint/2010/main" val="1728065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D559DE-E739-4325-9618-B7AF84170C22}" type="datetimeFigureOut">
              <a:rPr lang="en-CA" smtClean="0"/>
              <a:t>2024-04-15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33BDCCC-3F9C-4ABE-8875-45662B322BBB}" type="slidenum">
              <a:rPr lang="en-CA" smtClean="0"/>
              <a:t>‹#›</a:t>
            </a:fld>
            <a:endParaRPr lang="en-CA"/>
          </a:p>
        </p:txBody>
      </p:sp>
    </p:spTree>
    <p:extLst>
      <p:ext uri="{BB962C8B-B14F-4D97-AF65-F5344CB8AC3E}">
        <p14:creationId xmlns:p14="http://schemas.microsoft.com/office/powerpoint/2010/main" val="2113119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D559DE-E739-4325-9618-B7AF84170C22}" type="datetimeFigureOut">
              <a:rPr lang="en-CA" smtClean="0"/>
              <a:t>2024-04-15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33BDCCC-3F9C-4ABE-8875-45662B322BBB}" type="slidenum">
              <a:rPr lang="en-CA" smtClean="0"/>
              <a:t>‹#›</a:t>
            </a:fld>
            <a:endParaRPr lang="en-CA"/>
          </a:p>
        </p:txBody>
      </p:sp>
    </p:spTree>
    <p:extLst>
      <p:ext uri="{BB962C8B-B14F-4D97-AF65-F5344CB8AC3E}">
        <p14:creationId xmlns:p14="http://schemas.microsoft.com/office/powerpoint/2010/main" val="147441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D559DE-E739-4325-9618-B7AF84170C22}" type="datetimeFigureOut">
              <a:rPr lang="en-CA" smtClean="0"/>
              <a:t>2024-04-15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33BDCCC-3F9C-4ABE-8875-45662B322BBB}" type="slidenum">
              <a:rPr lang="en-CA" smtClean="0"/>
              <a:t>‹#›</a:t>
            </a:fld>
            <a:endParaRPr lang="en-CA"/>
          </a:p>
        </p:txBody>
      </p:sp>
    </p:spTree>
    <p:extLst>
      <p:ext uri="{BB962C8B-B14F-4D97-AF65-F5344CB8AC3E}">
        <p14:creationId xmlns:p14="http://schemas.microsoft.com/office/powerpoint/2010/main" val="1396359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D559DE-E739-4325-9618-B7AF84170C22}" type="datetimeFigureOut">
              <a:rPr lang="en-CA" smtClean="0"/>
              <a:t>2024-04-15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33BDCCC-3F9C-4ABE-8875-45662B322BBB}" type="slidenum">
              <a:rPr lang="en-CA" smtClean="0"/>
              <a:t>‹#›</a:t>
            </a:fld>
            <a:endParaRPr lang="en-CA"/>
          </a:p>
        </p:txBody>
      </p:sp>
    </p:spTree>
    <p:extLst>
      <p:ext uri="{BB962C8B-B14F-4D97-AF65-F5344CB8AC3E}">
        <p14:creationId xmlns:p14="http://schemas.microsoft.com/office/powerpoint/2010/main" val="650799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D559DE-E739-4325-9618-B7AF84170C22}" type="datetimeFigureOut">
              <a:rPr lang="en-CA" smtClean="0"/>
              <a:t>2024-04-15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33BDCCC-3F9C-4ABE-8875-45662B322BBB}" type="slidenum">
              <a:rPr lang="en-CA" smtClean="0"/>
              <a:t>‹#›</a:t>
            </a:fld>
            <a:endParaRPr lang="en-CA"/>
          </a:p>
        </p:txBody>
      </p:sp>
    </p:spTree>
    <p:extLst>
      <p:ext uri="{BB962C8B-B14F-4D97-AF65-F5344CB8AC3E}">
        <p14:creationId xmlns:p14="http://schemas.microsoft.com/office/powerpoint/2010/main" val="786414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D559DE-E739-4325-9618-B7AF84170C22}" type="datetimeFigureOut">
              <a:rPr lang="en-CA" smtClean="0"/>
              <a:t>2024-04-15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33BDCCC-3F9C-4ABE-8875-45662B322BBB}" type="slidenum">
              <a:rPr lang="en-CA" smtClean="0"/>
              <a:t>‹#›</a:t>
            </a:fld>
            <a:endParaRPr lang="en-CA"/>
          </a:p>
        </p:txBody>
      </p:sp>
    </p:spTree>
    <p:extLst>
      <p:ext uri="{BB962C8B-B14F-4D97-AF65-F5344CB8AC3E}">
        <p14:creationId xmlns:p14="http://schemas.microsoft.com/office/powerpoint/2010/main" val="3097017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D559DE-E739-4325-9618-B7AF84170C22}" type="datetimeFigureOut">
              <a:rPr lang="en-CA" smtClean="0"/>
              <a:t>2024-04-15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33BDCCC-3F9C-4ABE-8875-45662B322BBB}" type="slidenum">
              <a:rPr lang="en-CA" smtClean="0"/>
              <a:t>‹#›</a:t>
            </a:fld>
            <a:endParaRPr lang="en-CA"/>
          </a:p>
        </p:txBody>
      </p:sp>
    </p:spTree>
    <p:extLst>
      <p:ext uri="{BB962C8B-B14F-4D97-AF65-F5344CB8AC3E}">
        <p14:creationId xmlns:p14="http://schemas.microsoft.com/office/powerpoint/2010/main" val="3712596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59DE-E739-4325-9618-B7AF84170C22}" type="datetimeFigureOut">
              <a:rPr lang="en-CA" smtClean="0"/>
              <a:t>2024-04-15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33BDCCC-3F9C-4ABE-8875-45662B322BBB}" type="slidenum">
              <a:rPr lang="en-CA" smtClean="0"/>
              <a:t>‹#›</a:t>
            </a:fld>
            <a:endParaRPr lang="en-CA"/>
          </a:p>
        </p:txBody>
      </p:sp>
    </p:spTree>
    <p:extLst>
      <p:ext uri="{BB962C8B-B14F-4D97-AF65-F5344CB8AC3E}">
        <p14:creationId xmlns:p14="http://schemas.microsoft.com/office/powerpoint/2010/main" val="2095804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D559DE-E739-4325-9618-B7AF84170C22}" type="datetimeFigureOut">
              <a:rPr lang="en-CA" smtClean="0"/>
              <a:t>2024-04-15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33BDCCC-3F9C-4ABE-8875-45662B322BBB}" type="slidenum">
              <a:rPr lang="en-CA" smtClean="0"/>
              <a:t>‹#›</a:t>
            </a:fld>
            <a:endParaRPr lang="en-CA"/>
          </a:p>
        </p:txBody>
      </p:sp>
    </p:spTree>
    <p:extLst>
      <p:ext uri="{BB962C8B-B14F-4D97-AF65-F5344CB8AC3E}">
        <p14:creationId xmlns:p14="http://schemas.microsoft.com/office/powerpoint/2010/main" val="1675262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D559DE-E739-4325-9618-B7AF84170C22}" type="datetimeFigureOut">
              <a:rPr lang="en-CA" smtClean="0"/>
              <a:t>2024-04-15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33BDCCC-3F9C-4ABE-8875-45662B322BBB}" type="slidenum">
              <a:rPr lang="en-CA" smtClean="0"/>
              <a:t>‹#›</a:t>
            </a:fld>
            <a:endParaRPr lang="en-CA"/>
          </a:p>
        </p:txBody>
      </p:sp>
    </p:spTree>
    <p:extLst>
      <p:ext uri="{BB962C8B-B14F-4D97-AF65-F5344CB8AC3E}">
        <p14:creationId xmlns:p14="http://schemas.microsoft.com/office/powerpoint/2010/main" val="1280145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59DE-E739-4325-9618-B7AF84170C22}" type="datetimeFigureOut">
              <a:rPr lang="en-CA" smtClean="0"/>
              <a:t>2024-04-15</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BDCCC-3F9C-4ABE-8875-45662B322BBB}" type="slidenum">
              <a:rPr lang="en-CA" smtClean="0"/>
              <a:t>‹#›</a:t>
            </a:fld>
            <a:endParaRPr lang="en-CA"/>
          </a:p>
        </p:txBody>
      </p:sp>
    </p:spTree>
    <p:extLst>
      <p:ext uri="{BB962C8B-B14F-4D97-AF65-F5344CB8AC3E}">
        <p14:creationId xmlns:p14="http://schemas.microsoft.com/office/powerpoint/2010/main" val="3009668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tiff"/><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85333" y="1213989"/>
            <a:ext cx="9821333" cy="2917743"/>
          </a:xfrm>
        </p:spPr>
        <p:txBody>
          <a:bodyPr>
            <a:normAutofit/>
          </a:bodyPr>
          <a:lstStyle/>
          <a:p>
            <a:r>
              <a:rPr lang="en-US" sz="5400" dirty="0">
                <a:solidFill>
                  <a:schemeClr val="accent1">
                    <a:lumMod val="40000"/>
                    <a:lumOff val="60000"/>
                  </a:schemeClr>
                </a:solidFill>
                <a:latin typeface="Gotham Medium" pitchFamily="50" charset="0"/>
                <a:cs typeface="Gotham Medium" pitchFamily="50" charset="0"/>
              </a:rPr>
              <a:t>Developing Strategies for </a:t>
            </a:r>
            <a:br>
              <a:rPr lang="en-US" sz="5400" dirty="0">
                <a:solidFill>
                  <a:schemeClr val="accent1">
                    <a:lumMod val="40000"/>
                    <a:lumOff val="60000"/>
                  </a:schemeClr>
                </a:solidFill>
                <a:latin typeface="Gotham Medium" pitchFamily="50" charset="0"/>
                <a:cs typeface="Gotham Medium" pitchFamily="50" charset="0"/>
              </a:rPr>
            </a:br>
            <a:r>
              <a:rPr lang="en-US" sz="5400" dirty="0">
                <a:solidFill>
                  <a:schemeClr val="accent1">
                    <a:lumMod val="40000"/>
                    <a:lumOff val="60000"/>
                  </a:schemeClr>
                </a:solidFill>
                <a:latin typeface="Gotham Medium" pitchFamily="50" charset="0"/>
                <a:cs typeface="Gotham Medium" pitchFamily="50" charset="0"/>
              </a:rPr>
              <a:t>Cultural Districts in BIA Neighbourhoods </a:t>
            </a:r>
          </a:p>
        </p:txBody>
      </p:sp>
      <p:sp>
        <p:nvSpPr>
          <p:cNvPr id="3" name="Subtitle 2"/>
          <p:cNvSpPr>
            <a:spLocks noGrp="1"/>
          </p:cNvSpPr>
          <p:nvPr>
            <p:ph type="subTitle" idx="1"/>
          </p:nvPr>
        </p:nvSpPr>
        <p:spPr>
          <a:xfrm>
            <a:off x="1" y="4659140"/>
            <a:ext cx="12191999" cy="1682393"/>
          </a:xfrm>
        </p:spPr>
        <p:txBody>
          <a:bodyPr/>
          <a:lstStyle/>
          <a:p>
            <a:r>
              <a:rPr lang="en-US" dirty="0">
                <a:solidFill>
                  <a:schemeClr val="accent1">
                    <a:lumMod val="20000"/>
                    <a:lumOff val="80000"/>
                  </a:schemeClr>
                </a:solidFill>
                <a:latin typeface="Gotham Medium" pitchFamily="50" charset="0"/>
                <a:cs typeface="Gotham Medium" pitchFamily="50" charset="0"/>
              </a:rPr>
              <a:t>OBIAA Conference 2024</a:t>
            </a:r>
            <a:endParaRPr lang="en-CA" dirty="0">
              <a:solidFill>
                <a:schemeClr val="accent1">
                  <a:lumMod val="20000"/>
                  <a:lumOff val="80000"/>
                </a:schemeClr>
              </a:solidFill>
              <a:latin typeface="Gotham Medium" pitchFamily="50" charset="0"/>
              <a:cs typeface="Gotham Medium" pitchFamily="50" charset="0"/>
            </a:endParaRPr>
          </a:p>
        </p:txBody>
      </p:sp>
    </p:spTree>
    <p:extLst>
      <p:ext uri="{BB962C8B-B14F-4D97-AF65-F5344CB8AC3E}">
        <p14:creationId xmlns:p14="http://schemas.microsoft.com/office/powerpoint/2010/main" val="65905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2480" y="390418"/>
            <a:ext cx="10511319" cy="1300270"/>
          </a:xfrm>
        </p:spPr>
        <p:txBody>
          <a:bodyPr/>
          <a:lstStyle/>
          <a:p>
            <a:r>
              <a:rPr lang="en-US" dirty="0">
                <a:solidFill>
                  <a:schemeClr val="accent1">
                    <a:lumMod val="20000"/>
                    <a:lumOff val="80000"/>
                  </a:schemeClr>
                </a:solidFill>
                <a:latin typeface="Gotham Medium" pitchFamily="50" charset="0"/>
                <a:cs typeface="Gotham Medium" pitchFamily="50" charset="0"/>
              </a:rPr>
              <a:t>Port Credit Culture Node Pilot </a:t>
            </a:r>
            <a:endParaRPr lang="en-CA" dirty="0">
              <a:solidFill>
                <a:schemeClr val="accent1">
                  <a:lumMod val="20000"/>
                  <a:lumOff val="80000"/>
                </a:schemeClr>
              </a:solidFill>
              <a:latin typeface="Gotham Medium" pitchFamily="50" charset="0"/>
              <a:cs typeface="Gotham Medium" pitchFamily="50" charset="0"/>
            </a:endParaRPr>
          </a:p>
        </p:txBody>
      </p:sp>
      <p:cxnSp>
        <p:nvCxnSpPr>
          <p:cNvPr id="5" name="Straight Connector 4"/>
          <p:cNvCxnSpPr/>
          <p:nvPr/>
        </p:nvCxnSpPr>
        <p:spPr>
          <a:xfrm>
            <a:off x="488516" y="415470"/>
            <a:ext cx="0" cy="1187861"/>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Isosceles Triangle 5"/>
          <p:cNvSpPr/>
          <p:nvPr/>
        </p:nvSpPr>
        <p:spPr>
          <a:xfrm rot="5400000">
            <a:off x="322288" y="800753"/>
            <a:ext cx="459317" cy="395963"/>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Content Placeholder 2"/>
          <p:cNvSpPr>
            <a:spLocks noGrp="1"/>
          </p:cNvSpPr>
          <p:nvPr>
            <p:ph idx="1"/>
          </p:nvPr>
        </p:nvSpPr>
        <p:spPr>
          <a:xfrm>
            <a:off x="842480" y="1849347"/>
            <a:ext cx="9876320" cy="4327615"/>
          </a:xfrm>
        </p:spPr>
        <p:txBody>
          <a:bodyPr>
            <a:normAutofit fontScale="92500" lnSpcReduction="20000"/>
          </a:bodyPr>
          <a:lstStyle/>
          <a:p>
            <a:pPr marL="285750" indent="-285750"/>
            <a:r>
              <a:rPr lang="en-US" dirty="0">
                <a:solidFill>
                  <a:schemeClr val="accent6">
                    <a:lumMod val="20000"/>
                    <a:lumOff val="80000"/>
                  </a:schemeClr>
                </a:solidFill>
                <a:latin typeface="Gotham Book" pitchFamily="50" charset="0"/>
                <a:cs typeface="Gotham Book" pitchFamily="50" charset="0"/>
              </a:rPr>
              <a:t>Patios, art installations &amp; retail sales in right-of-way</a:t>
            </a:r>
          </a:p>
          <a:p>
            <a:pPr marL="285750" indent="-285750"/>
            <a:r>
              <a:rPr lang="en-US" dirty="0">
                <a:solidFill>
                  <a:schemeClr val="accent6">
                    <a:lumMod val="20000"/>
                    <a:lumOff val="80000"/>
                  </a:schemeClr>
                </a:solidFill>
                <a:latin typeface="Gotham Book" pitchFamily="50" charset="0"/>
                <a:cs typeface="Gotham Book" pitchFamily="50" charset="0"/>
              </a:rPr>
              <a:t>Live acoustic music on outdoor patios</a:t>
            </a:r>
          </a:p>
          <a:p>
            <a:pPr marL="285750" indent="-285750"/>
            <a:r>
              <a:rPr lang="en-US" dirty="0">
                <a:solidFill>
                  <a:schemeClr val="accent6">
                    <a:lumMod val="20000"/>
                    <a:lumOff val="80000"/>
                  </a:schemeClr>
                </a:solidFill>
                <a:latin typeface="Gotham Book" pitchFamily="50" charset="0"/>
                <a:cs typeface="Gotham Book" pitchFamily="50" charset="0"/>
              </a:rPr>
              <a:t>Extended business hours </a:t>
            </a:r>
          </a:p>
          <a:p>
            <a:pPr marL="285750" indent="-285750"/>
            <a:endParaRPr lang="en-US" dirty="0">
              <a:solidFill>
                <a:schemeClr val="accent6">
                  <a:lumMod val="20000"/>
                  <a:lumOff val="80000"/>
                </a:schemeClr>
              </a:solidFill>
              <a:latin typeface="Gotham Book" pitchFamily="50" charset="0"/>
              <a:cs typeface="Gotham Book" pitchFamily="50" charset="0"/>
            </a:endParaRPr>
          </a:p>
          <a:p>
            <a:pPr marL="285750" indent="-285750"/>
            <a:endParaRPr lang="en-US" dirty="0">
              <a:solidFill>
                <a:schemeClr val="accent6">
                  <a:lumMod val="20000"/>
                  <a:lumOff val="80000"/>
                </a:schemeClr>
              </a:solidFill>
              <a:latin typeface="Gotham Book" pitchFamily="50" charset="0"/>
              <a:cs typeface="Gotham Book" pitchFamily="50" charset="0"/>
            </a:endParaRPr>
          </a:p>
          <a:p>
            <a:pPr marL="285750" indent="-285750"/>
            <a:endParaRPr lang="en-US" dirty="0">
              <a:solidFill>
                <a:schemeClr val="accent6">
                  <a:lumMod val="20000"/>
                  <a:lumOff val="80000"/>
                </a:schemeClr>
              </a:solidFill>
              <a:latin typeface="Gotham Book" pitchFamily="50" charset="0"/>
              <a:cs typeface="Gotham Book" pitchFamily="50" charset="0"/>
            </a:endParaRPr>
          </a:p>
          <a:p>
            <a:pPr marL="285750" indent="-285750"/>
            <a:r>
              <a:rPr lang="en-US" dirty="0">
                <a:solidFill>
                  <a:schemeClr val="accent6">
                    <a:lumMod val="20000"/>
                    <a:lumOff val="80000"/>
                  </a:schemeClr>
                </a:solidFill>
                <a:latin typeface="Gotham Book" pitchFamily="50" charset="0"/>
                <a:cs typeface="Gotham Book" pitchFamily="50" charset="0"/>
              </a:rPr>
              <a:t>Increased foot traffic</a:t>
            </a:r>
          </a:p>
          <a:p>
            <a:pPr marL="285750" indent="-285750"/>
            <a:r>
              <a:rPr lang="en-US" dirty="0">
                <a:solidFill>
                  <a:schemeClr val="accent6">
                    <a:lumMod val="20000"/>
                    <a:lumOff val="80000"/>
                  </a:schemeClr>
                </a:solidFill>
                <a:latin typeface="Gotham Book" pitchFamily="50" charset="0"/>
                <a:cs typeface="Gotham Book" pitchFamily="50" charset="0"/>
              </a:rPr>
              <a:t>Increased retail </a:t>
            </a:r>
            <a:r>
              <a:rPr lang="en-US" dirty="0" smtClean="0">
                <a:solidFill>
                  <a:schemeClr val="accent6">
                    <a:lumMod val="20000"/>
                    <a:lumOff val="80000"/>
                  </a:schemeClr>
                </a:solidFill>
                <a:latin typeface="Gotham Book" pitchFamily="50" charset="0"/>
                <a:cs typeface="Gotham Book" pitchFamily="50" charset="0"/>
              </a:rPr>
              <a:t>sales </a:t>
            </a:r>
            <a:r>
              <a:rPr lang="en-US" dirty="0">
                <a:solidFill>
                  <a:schemeClr val="accent6">
                    <a:lumMod val="20000"/>
                    <a:lumOff val="80000"/>
                  </a:schemeClr>
                </a:solidFill>
                <a:latin typeface="Gotham Book" pitchFamily="50" charset="0"/>
                <a:cs typeface="Gotham Book" pitchFamily="50" charset="0"/>
              </a:rPr>
              <a:t>&amp; added jobs </a:t>
            </a:r>
          </a:p>
          <a:p>
            <a:pPr marL="285750" indent="-285750"/>
            <a:r>
              <a:rPr lang="en-US" dirty="0">
                <a:solidFill>
                  <a:schemeClr val="accent6">
                    <a:lumMod val="20000"/>
                    <a:lumOff val="80000"/>
                  </a:schemeClr>
                </a:solidFill>
                <a:latin typeface="Gotham Book" pitchFamily="50" charset="0"/>
                <a:cs typeface="Gotham Book" pitchFamily="50" charset="0"/>
              </a:rPr>
              <a:t>Economic growth </a:t>
            </a:r>
          </a:p>
          <a:p>
            <a:pPr marL="285750" indent="-285750"/>
            <a:r>
              <a:rPr lang="en-US" dirty="0">
                <a:solidFill>
                  <a:schemeClr val="accent6">
                    <a:lumMod val="20000"/>
                    <a:lumOff val="80000"/>
                  </a:schemeClr>
                </a:solidFill>
                <a:latin typeface="Gotham Book" pitchFamily="50" charset="0"/>
                <a:cs typeface="Gotham Book" pitchFamily="50" charset="0"/>
              </a:rPr>
              <a:t>Animated the public realm</a:t>
            </a:r>
          </a:p>
          <a:p>
            <a:pPr lvl="0"/>
            <a:endParaRPr lang="en-CA" dirty="0">
              <a:solidFill>
                <a:schemeClr val="accent1">
                  <a:lumMod val="20000"/>
                  <a:lumOff val="80000"/>
                </a:schemeClr>
              </a:solidFill>
              <a:latin typeface="Gotham Book" pitchFamily="50" charset="0"/>
              <a:cs typeface="Gotham Book" pitchFamily="50" charset="0"/>
            </a:endParaRPr>
          </a:p>
        </p:txBody>
      </p:sp>
      <p:cxnSp>
        <p:nvCxnSpPr>
          <p:cNvPr id="12" name="Straight Connector 11"/>
          <p:cNvCxnSpPr/>
          <p:nvPr/>
        </p:nvCxnSpPr>
        <p:spPr>
          <a:xfrm>
            <a:off x="2920653" y="3185810"/>
            <a:ext cx="0" cy="521895"/>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Isosceles Triangle 14"/>
          <p:cNvSpPr/>
          <p:nvPr/>
        </p:nvSpPr>
        <p:spPr>
          <a:xfrm rot="10800000">
            <a:off x="2728471" y="3695179"/>
            <a:ext cx="365458" cy="315050"/>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91180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46837"/>
            <a:ext cx="12192000" cy="8131969"/>
          </a:xfrm>
        </p:spPr>
      </p:pic>
      <p:sp>
        <p:nvSpPr>
          <p:cNvPr id="2" name="Title 1"/>
          <p:cNvSpPr>
            <a:spLocks noGrp="1"/>
          </p:cNvSpPr>
          <p:nvPr>
            <p:ph type="title"/>
          </p:nvPr>
        </p:nvSpPr>
        <p:spPr>
          <a:xfrm>
            <a:off x="842480" y="390418"/>
            <a:ext cx="10511319" cy="1300270"/>
          </a:xfrm>
        </p:spPr>
        <p:txBody>
          <a:bodyPr/>
          <a:lstStyle/>
          <a:p>
            <a:r>
              <a:rPr lang="en-US" dirty="0">
                <a:solidFill>
                  <a:schemeClr val="accent1">
                    <a:lumMod val="20000"/>
                    <a:lumOff val="80000"/>
                  </a:schemeClr>
                </a:solidFill>
                <a:latin typeface="Gotham Medium" pitchFamily="50" charset="0"/>
                <a:cs typeface="Gotham Medium" pitchFamily="50" charset="0"/>
              </a:rPr>
              <a:t>2019 Culture Master Plan </a:t>
            </a:r>
            <a:endParaRPr lang="en-CA" dirty="0">
              <a:solidFill>
                <a:schemeClr val="accent1">
                  <a:lumMod val="20000"/>
                  <a:lumOff val="80000"/>
                </a:schemeClr>
              </a:solidFill>
              <a:latin typeface="Gotham Medium" pitchFamily="50" charset="0"/>
              <a:cs typeface="Gotham Medium" pitchFamily="50" charset="0"/>
            </a:endParaRPr>
          </a:p>
        </p:txBody>
      </p:sp>
      <p:cxnSp>
        <p:nvCxnSpPr>
          <p:cNvPr id="5" name="Straight Connector 4"/>
          <p:cNvCxnSpPr/>
          <p:nvPr/>
        </p:nvCxnSpPr>
        <p:spPr>
          <a:xfrm>
            <a:off x="488516" y="415470"/>
            <a:ext cx="0" cy="1187861"/>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Isosceles Triangle 5"/>
          <p:cNvSpPr/>
          <p:nvPr/>
        </p:nvSpPr>
        <p:spPr>
          <a:xfrm rot="5400000">
            <a:off x="322288" y="800753"/>
            <a:ext cx="459317" cy="395963"/>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91663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45277">
            <a:off x="-1045808" y="-277565"/>
            <a:ext cx="13444978" cy="7550700"/>
          </a:xfrm>
          <a:prstGeom prst="rect">
            <a:avLst/>
          </a:prstGeom>
        </p:spPr>
      </p:pic>
      <p:sp>
        <p:nvSpPr>
          <p:cNvPr id="2" name="Title 1"/>
          <p:cNvSpPr>
            <a:spLocks noGrp="1"/>
          </p:cNvSpPr>
          <p:nvPr>
            <p:ph type="title"/>
          </p:nvPr>
        </p:nvSpPr>
        <p:spPr>
          <a:xfrm>
            <a:off x="842480" y="390418"/>
            <a:ext cx="10511319" cy="1300270"/>
          </a:xfrm>
        </p:spPr>
        <p:txBody>
          <a:bodyPr/>
          <a:lstStyle/>
          <a:p>
            <a:r>
              <a:rPr lang="en-US" dirty="0">
                <a:solidFill>
                  <a:schemeClr val="accent1">
                    <a:lumMod val="20000"/>
                    <a:lumOff val="80000"/>
                  </a:schemeClr>
                </a:solidFill>
                <a:latin typeface="Gotham Medium" pitchFamily="50" charset="0"/>
                <a:cs typeface="Gotham Medium" pitchFamily="50" charset="0"/>
              </a:rPr>
              <a:t>Cultural Districts Implementation </a:t>
            </a:r>
            <a:endParaRPr lang="en-CA" dirty="0">
              <a:solidFill>
                <a:schemeClr val="accent1">
                  <a:lumMod val="20000"/>
                  <a:lumOff val="80000"/>
                </a:schemeClr>
              </a:solidFill>
              <a:latin typeface="Gotham Medium" pitchFamily="50" charset="0"/>
              <a:cs typeface="Gotham Medium" pitchFamily="50" charset="0"/>
            </a:endParaRPr>
          </a:p>
        </p:txBody>
      </p:sp>
      <p:cxnSp>
        <p:nvCxnSpPr>
          <p:cNvPr id="5" name="Straight Connector 4"/>
          <p:cNvCxnSpPr/>
          <p:nvPr/>
        </p:nvCxnSpPr>
        <p:spPr>
          <a:xfrm>
            <a:off x="488516" y="415470"/>
            <a:ext cx="0" cy="1187861"/>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Isosceles Triangle 5"/>
          <p:cNvSpPr/>
          <p:nvPr/>
        </p:nvSpPr>
        <p:spPr>
          <a:xfrm rot="5400000">
            <a:off x="322288" y="800753"/>
            <a:ext cx="459317" cy="395963"/>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59957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45277">
            <a:off x="-1045808" y="-277565"/>
            <a:ext cx="13444978" cy="7550700"/>
          </a:xfrm>
          <a:prstGeom prst="rect">
            <a:avLst/>
          </a:prstGeom>
        </p:spPr>
      </p:pic>
      <p:sp>
        <p:nvSpPr>
          <p:cNvPr id="7" name="Rectangle 6"/>
          <p:cNvSpPr/>
          <p:nvPr/>
        </p:nvSpPr>
        <p:spPr>
          <a:xfrm>
            <a:off x="-263047" y="-296607"/>
            <a:ext cx="12701392" cy="8037692"/>
          </a:xfrm>
          <a:prstGeom prst="rect">
            <a:avLst/>
          </a:prstGeom>
          <a:solidFill>
            <a:schemeClr val="accent6">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842481" y="492018"/>
            <a:ext cx="9673120" cy="1082782"/>
          </a:xfrm>
          <a:solidFill>
            <a:schemeClr val="accent6">
              <a:lumMod val="50000"/>
            </a:schemeClr>
          </a:solidFill>
        </p:spPr>
        <p:txBody>
          <a:bodyPr/>
          <a:lstStyle/>
          <a:p>
            <a:r>
              <a:rPr lang="en-US" dirty="0">
                <a:solidFill>
                  <a:schemeClr val="accent1">
                    <a:lumMod val="20000"/>
                    <a:lumOff val="80000"/>
                  </a:schemeClr>
                </a:solidFill>
                <a:latin typeface="Gotham Medium" pitchFamily="50" charset="0"/>
                <a:cs typeface="Gotham Medium" pitchFamily="50" charset="0"/>
              </a:rPr>
              <a:t>Cultural Districts Implementation </a:t>
            </a:r>
            <a:endParaRPr lang="en-CA" dirty="0">
              <a:solidFill>
                <a:schemeClr val="accent1">
                  <a:lumMod val="20000"/>
                  <a:lumOff val="80000"/>
                </a:schemeClr>
              </a:solidFill>
              <a:latin typeface="Gotham Medium" pitchFamily="50" charset="0"/>
              <a:cs typeface="Gotham Medium" pitchFamily="50" charset="0"/>
            </a:endParaRPr>
          </a:p>
        </p:txBody>
      </p:sp>
      <p:cxnSp>
        <p:nvCxnSpPr>
          <p:cNvPr id="5" name="Straight Connector 4"/>
          <p:cNvCxnSpPr/>
          <p:nvPr/>
        </p:nvCxnSpPr>
        <p:spPr>
          <a:xfrm>
            <a:off x="488516" y="415470"/>
            <a:ext cx="0" cy="1187861"/>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Isosceles Triangle 5"/>
          <p:cNvSpPr/>
          <p:nvPr/>
        </p:nvSpPr>
        <p:spPr>
          <a:xfrm rot="5400000">
            <a:off x="322288" y="800753"/>
            <a:ext cx="459317" cy="395963"/>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Content Placeholder 3"/>
          <p:cNvSpPr>
            <a:spLocks noGrp="1"/>
          </p:cNvSpPr>
          <p:nvPr>
            <p:ph idx="1"/>
          </p:nvPr>
        </p:nvSpPr>
        <p:spPr>
          <a:xfrm>
            <a:off x="838200" y="1825625"/>
            <a:ext cx="4559300" cy="4633063"/>
          </a:xfrm>
          <a:prstGeom prst="rect">
            <a:avLst/>
          </a:prstGeom>
        </p:spPr>
        <p:txBody>
          <a:bodyPr wrap="square">
            <a:spAutoFit/>
          </a:bodyPr>
          <a:lstStyle/>
          <a:p>
            <a:pPr marL="0" indent="0">
              <a:spcBef>
                <a:spcPts val="0"/>
              </a:spcBef>
              <a:spcAft>
                <a:spcPts val="800"/>
              </a:spcAft>
              <a:buNone/>
            </a:pPr>
            <a:r>
              <a:rPr lang="en-US" sz="3600" dirty="0">
                <a:solidFill>
                  <a:schemeClr val="accent6">
                    <a:lumMod val="50000"/>
                  </a:schemeClr>
                </a:solidFill>
                <a:latin typeface="Gotham Book" pitchFamily="50" charset="0"/>
                <a:ea typeface="Calibri" panose="020F0502020204030204" pitchFamily="34" charset="0"/>
                <a:cs typeface="Gotham Book" pitchFamily="50" charset="0"/>
              </a:rPr>
              <a:t>Port Credit</a:t>
            </a:r>
          </a:p>
          <a:p>
            <a:pPr marL="0" indent="0">
              <a:spcBef>
                <a:spcPts val="0"/>
              </a:spcBef>
              <a:spcAft>
                <a:spcPts val="800"/>
              </a:spcAft>
              <a:buNone/>
            </a:pPr>
            <a:endParaRPr lang="en-US" sz="3600" dirty="0">
              <a:solidFill>
                <a:schemeClr val="accent6">
                  <a:lumMod val="50000"/>
                </a:schemeClr>
              </a:solidFill>
              <a:latin typeface="Gotham Book" pitchFamily="50" charset="0"/>
              <a:ea typeface="Calibri" panose="020F0502020204030204" pitchFamily="34" charset="0"/>
              <a:cs typeface="Gotham Book" pitchFamily="50" charset="0"/>
            </a:endParaRPr>
          </a:p>
          <a:p>
            <a:pPr marL="0" indent="0">
              <a:spcBef>
                <a:spcPts val="0"/>
              </a:spcBef>
              <a:spcAft>
                <a:spcPts val="800"/>
              </a:spcAft>
              <a:buNone/>
            </a:pPr>
            <a:r>
              <a:rPr lang="en-US" sz="3600" dirty="0">
                <a:solidFill>
                  <a:schemeClr val="accent6">
                    <a:lumMod val="50000"/>
                  </a:schemeClr>
                </a:solidFill>
                <a:latin typeface="Gotham Book" pitchFamily="50" charset="0"/>
                <a:ea typeface="Calibri" panose="020F0502020204030204" pitchFamily="34" charset="0"/>
                <a:cs typeface="Gotham Book" pitchFamily="50" charset="0"/>
              </a:rPr>
              <a:t>Streetsville </a:t>
            </a:r>
          </a:p>
          <a:p>
            <a:pPr marL="0" indent="0">
              <a:spcBef>
                <a:spcPts val="0"/>
              </a:spcBef>
              <a:spcAft>
                <a:spcPts val="800"/>
              </a:spcAft>
              <a:buNone/>
            </a:pPr>
            <a:endParaRPr lang="en-US" sz="3600" dirty="0">
              <a:solidFill>
                <a:schemeClr val="accent6">
                  <a:lumMod val="50000"/>
                </a:schemeClr>
              </a:solidFill>
              <a:latin typeface="Gotham Book" pitchFamily="50" charset="0"/>
              <a:ea typeface="Calibri" panose="020F0502020204030204" pitchFamily="34" charset="0"/>
              <a:cs typeface="Gotham Book" pitchFamily="50" charset="0"/>
            </a:endParaRPr>
          </a:p>
          <a:p>
            <a:pPr marL="0" indent="0">
              <a:spcBef>
                <a:spcPts val="0"/>
              </a:spcBef>
              <a:spcAft>
                <a:spcPts val="800"/>
              </a:spcAft>
              <a:buNone/>
            </a:pPr>
            <a:r>
              <a:rPr lang="en-US" sz="3600" dirty="0">
                <a:solidFill>
                  <a:schemeClr val="accent6">
                    <a:lumMod val="50000"/>
                  </a:schemeClr>
                </a:solidFill>
                <a:latin typeface="Gotham Book" pitchFamily="50" charset="0"/>
                <a:ea typeface="Calibri" panose="020F0502020204030204" pitchFamily="34" charset="0"/>
                <a:cs typeface="Gotham Book" pitchFamily="50" charset="0"/>
              </a:rPr>
              <a:t>Cooksville  </a:t>
            </a:r>
          </a:p>
          <a:p>
            <a:pPr marL="0" marR="0" lvl="0" indent="0">
              <a:spcBef>
                <a:spcPts val="0"/>
              </a:spcBef>
              <a:spcAft>
                <a:spcPts val="800"/>
              </a:spcAft>
              <a:buNone/>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a:p>
            <a:pPr marL="342900" marR="0" lvl="0" indent="-342900">
              <a:spcBef>
                <a:spcPts val="0"/>
              </a:spcBef>
              <a:spcAft>
                <a:spcPts val="800"/>
              </a:spcAft>
              <a:buFont typeface="Symbol" panose="05050102010706020507" pitchFamily="18" charset="2"/>
              <a:buChar char=""/>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a:p>
            <a:pPr marL="342900" marR="0" lvl="0" indent="-342900">
              <a:spcBef>
                <a:spcPts val="0"/>
              </a:spcBef>
              <a:spcAft>
                <a:spcPts val="800"/>
              </a:spcAft>
              <a:buFont typeface="Symbol" panose="05050102010706020507" pitchFamily="18" charset="2"/>
              <a:buChar char=""/>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p:txBody>
      </p:sp>
      <p:sp>
        <p:nvSpPr>
          <p:cNvPr id="9" name="Content Placeholder 3"/>
          <p:cNvSpPr txBox="1">
            <a:spLocks/>
          </p:cNvSpPr>
          <p:nvPr/>
        </p:nvSpPr>
        <p:spPr>
          <a:xfrm>
            <a:off x="5168900" y="1854393"/>
            <a:ext cx="4559300" cy="46330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Font typeface="Arial" panose="020B0604020202020204" pitchFamily="34" charset="0"/>
              <a:buNone/>
            </a:pPr>
            <a:r>
              <a:rPr lang="en-US" sz="3600" dirty="0">
                <a:solidFill>
                  <a:schemeClr val="accent6">
                    <a:lumMod val="50000"/>
                  </a:schemeClr>
                </a:solidFill>
                <a:latin typeface="Gotham Book" pitchFamily="50" charset="0"/>
                <a:ea typeface="Calibri" panose="020F0502020204030204" pitchFamily="34" charset="0"/>
                <a:cs typeface="Gotham Book" pitchFamily="50" charset="0"/>
              </a:rPr>
              <a:t>Clarkson </a:t>
            </a:r>
          </a:p>
          <a:p>
            <a:pPr marL="0" indent="0">
              <a:spcBef>
                <a:spcPts val="0"/>
              </a:spcBef>
              <a:spcAft>
                <a:spcPts val="800"/>
              </a:spcAft>
              <a:buFont typeface="Arial" panose="020B0604020202020204" pitchFamily="34" charset="0"/>
              <a:buNone/>
            </a:pPr>
            <a:endParaRPr lang="en-US" sz="3600" dirty="0">
              <a:solidFill>
                <a:schemeClr val="accent6">
                  <a:lumMod val="50000"/>
                </a:schemeClr>
              </a:solidFill>
              <a:latin typeface="Gotham Book" pitchFamily="50" charset="0"/>
              <a:ea typeface="Calibri" panose="020F0502020204030204" pitchFamily="34" charset="0"/>
              <a:cs typeface="Gotham Book" pitchFamily="50" charset="0"/>
            </a:endParaRPr>
          </a:p>
          <a:p>
            <a:pPr marL="0" indent="0">
              <a:spcBef>
                <a:spcPts val="0"/>
              </a:spcBef>
              <a:spcAft>
                <a:spcPts val="800"/>
              </a:spcAft>
              <a:buFont typeface="Arial" panose="020B0604020202020204" pitchFamily="34" charset="0"/>
              <a:buNone/>
            </a:pPr>
            <a:r>
              <a:rPr lang="en-US" sz="3600" dirty="0">
                <a:solidFill>
                  <a:schemeClr val="accent6">
                    <a:lumMod val="50000"/>
                  </a:schemeClr>
                </a:solidFill>
                <a:latin typeface="Gotham Book" pitchFamily="50" charset="0"/>
                <a:ea typeface="Calibri" panose="020F0502020204030204" pitchFamily="34" charset="0"/>
                <a:cs typeface="Gotham Book" pitchFamily="50" charset="0"/>
              </a:rPr>
              <a:t>Malton </a:t>
            </a:r>
          </a:p>
          <a:p>
            <a:pPr marL="0" indent="0">
              <a:spcBef>
                <a:spcPts val="0"/>
              </a:spcBef>
              <a:spcAft>
                <a:spcPts val="800"/>
              </a:spcAft>
              <a:buFont typeface="Arial" panose="020B0604020202020204" pitchFamily="34" charset="0"/>
              <a:buNone/>
            </a:pPr>
            <a:endParaRPr lang="en-US" sz="3600" dirty="0">
              <a:solidFill>
                <a:schemeClr val="accent6">
                  <a:lumMod val="50000"/>
                </a:schemeClr>
              </a:solidFill>
              <a:latin typeface="Gotham Book" pitchFamily="50" charset="0"/>
              <a:ea typeface="Calibri" panose="020F0502020204030204" pitchFamily="34" charset="0"/>
              <a:cs typeface="Gotham Book" pitchFamily="50" charset="0"/>
            </a:endParaRPr>
          </a:p>
          <a:p>
            <a:pPr marL="0" indent="0">
              <a:spcBef>
                <a:spcPts val="0"/>
              </a:spcBef>
              <a:spcAft>
                <a:spcPts val="800"/>
              </a:spcAft>
              <a:buFont typeface="Arial" panose="020B0604020202020204" pitchFamily="34" charset="0"/>
              <a:buNone/>
            </a:pPr>
            <a:r>
              <a:rPr lang="en-US" sz="3600" dirty="0">
                <a:solidFill>
                  <a:schemeClr val="accent6">
                    <a:lumMod val="50000"/>
                  </a:schemeClr>
                </a:solidFill>
                <a:latin typeface="Gotham Book" pitchFamily="50" charset="0"/>
                <a:ea typeface="Calibri" panose="020F0502020204030204" pitchFamily="34" charset="0"/>
                <a:cs typeface="Gotham Book" pitchFamily="50" charset="0"/>
              </a:rPr>
              <a:t>Downtown Core</a:t>
            </a:r>
          </a:p>
          <a:p>
            <a:pPr marL="0" indent="0">
              <a:spcBef>
                <a:spcPts val="0"/>
              </a:spcBef>
              <a:spcAft>
                <a:spcPts val="800"/>
              </a:spcAft>
              <a:buFont typeface="Arial" panose="020B0604020202020204" pitchFamily="34" charset="0"/>
              <a:buNone/>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a:p>
            <a:pPr marL="342900" indent="-342900">
              <a:spcBef>
                <a:spcPts val="0"/>
              </a:spcBef>
              <a:spcAft>
                <a:spcPts val="800"/>
              </a:spcAft>
              <a:buFont typeface="Symbol" panose="05050102010706020507" pitchFamily="18" charset="2"/>
              <a:buChar char=""/>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a:p>
            <a:pPr marL="342900" indent="-342900">
              <a:spcBef>
                <a:spcPts val="0"/>
              </a:spcBef>
              <a:spcAft>
                <a:spcPts val="800"/>
              </a:spcAft>
              <a:buFont typeface="Symbol" panose="05050102010706020507" pitchFamily="18" charset="2"/>
              <a:buChar char=""/>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3434688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itle 1"/>
          <p:cNvSpPr>
            <a:spLocks noGrp="1"/>
          </p:cNvSpPr>
          <p:nvPr>
            <p:ph type="title"/>
          </p:nvPr>
        </p:nvSpPr>
        <p:spPr>
          <a:xfrm>
            <a:off x="842480" y="390418"/>
            <a:ext cx="10511319" cy="1300270"/>
          </a:xfrm>
        </p:spPr>
        <p:txBody>
          <a:bodyPr/>
          <a:lstStyle/>
          <a:p>
            <a:r>
              <a:rPr lang="en-US" dirty="0">
                <a:solidFill>
                  <a:schemeClr val="accent1">
                    <a:lumMod val="20000"/>
                    <a:lumOff val="80000"/>
                  </a:schemeClr>
                </a:solidFill>
                <a:latin typeface="Gotham Medium" pitchFamily="50" charset="0"/>
                <a:cs typeface="Gotham Medium" pitchFamily="50" charset="0"/>
              </a:rPr>
              <a:t>Themes &amp; Boundaries</a:t>
            </a:r>
            <a:endParaRPr lang="en-CA" dirty="0">
              <a:solidFill>
                <a:schemeClr val="accent1">
                  <a:lumMod val="20000"/>
                  <a:lumOff val="80000"/>
                </a:schemeClr>
              </a:solidFill>
              <a:latin typeface="Gotham Medium" pitchFamily="50" charset="0"/>
              <a:cs typeface="Gotham Medium" pitchFamily="50" charset="0"/>
            </a:endParaRPr>
          </a:p>
        </p:txBody>
      </p:sp>
      <p:sp>
        <p:nvSpPr>
          <p:cNvPr id="11" name="Title 1"/>
          <p:cNvSpPr txBox="1">
            <a:spLocks/>
          </p:cNvSpPr>
          <p:nvPr/>
        </p:nvSpPr>
        <p:spPr>
          <a:xfrm>
            <a:off x="752577" y="613515"/>
            <a:ext cx="6422923" cy="854075"/>
          </a:xfrm>
          <a:prstGeom prst="rect">
            <a:avLst/>
          </a:prstGeom>
          <a:solidFill>
            <a:schemeClr val="accent6">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6">
                    <a:lumMod val="50000"/>
                  </a:schemeClr>
                </a:solidFill>
                <a:latin typeface="Gotham Medium" pitchFamily="50" charset="0"/>
                <a:cs typeface="Gotham Medium" pitchFamily="50" charset="0"/>
              </a:rPr>
              <a:t>Themes &amp; Boundaries</a:t>
            </a:r>
            <a:endParaRPr lang="en-CA" dirty="0">
              <a:solidFill>
                <a:schemeClr val="accent6">
                  <a:lumMod val="50000"/>
                </a:schemeClr>
              </a:solidFill>
              <a:latin typeface="Gotham Medium" pitchFamily="50" charset="0"/>
              <a:cs typeface="Gotham Medium" pitchFamily="50" charset="0"/>
            </a:endParaRPr>
          </a:p>
        </p:txBody>
      </p:sp>
    </p:spTree>
    <p:extLst>
      <p:ext uri="{BB962C8B-B14F-4D97-AF65-F5344CB8AC3E}">
        <p14:creationId xmlns:p14="http://schemas.microsoft.com/office/powerpoint/2010/main" val="2528787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6" name="Rectangle 5"/>
          <p:cNvSpPr/>
          <p:nvPr/>
        </p:nvSpPr>
        <p:spPr>
          <a:xfrm>
            <a:off x="-263047" y="-296607"/>
            <a:ext cx="12701392" cy="8037692"/>
          </a:xfrm>
          <a:prstGeom prst="rect">
            <a:avLst/>
          </a:prstGeom>
          <a:solidFill>
            <a:schemeClr val="accent6">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txBox="1">
            <a:spLocks/>
          </p:cNvSpPr>
          <p:nvPr/>
        </p:nvSpPr>
        <p:spPr>
          <a:xfrm>
            <a:off x="752578" y="613515"/>
            <a:ext cx="3659002" cy="854075"/>
          </a:xfrm>
          <a:prstGeom prst="rect">
            <a:avLst/>
          </a:prstGeom>
          <a:solidFill>
            <a:schemeClr val="accent6">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6">
                    <a:lumMod val="50000"/>
                  </a:schemeClr>
                </a:solidFill>
                <a:latin typeface="Gotham Medium" pitchFamily="50" charset="0"/>
                <a:cs typeface="Gotham Medium" pitchFamily="50" charset="0"/>
              </a:rPr>
              <a:t>Boundaries</a:t>
            </a:r>
            <a:endParaRPr lang="en-CA" dirty="0">
              <a:solidFill>
                <a:schemeClr val="accent6">
                  <a:lumMod val="50000"/>
                </a:schemeClr>
              </a:solidFill>
              <a:latin typeface="Gotham Medium" pitchFamily="50" charset="0"/>
              <a:cs typeface="Gotham Medium" pitchFamily="50" charset="0"/>
            </a:endParaRPr>
          </a:p>
        </p:txBody>
      </p:sp>
      <p:sp>
        <p:nvSpPr>
          <p:cNvPr id="14" name="Freeform 13"/>
          <p:cNvSpPr/>
          <p:nvPr/>
        </p:nvSpPr>
        <p:spPr>
          <a:xfrm>
            <a:off x="1502797" y="3514477"/>
            <a:ext cx="8786191" cy="2019631"/>
          </a:xfrm>
          <a:custGeom>
            <a:avLst/>
            <a:gdLst>
              <a:gd name="connsiteX0" fmla="*/ 8786191 w 8786191"/>
              <a:gd name="connsiteY0" fmla="*/ 652006 h 2019631"/>
              <a:gd name="connsiteX1" fmla="*/ 8714629 w 8786191"/>
              <a:gd name="connsiteY1" fmla="*/ 1089328 h 2019631"/>
              <a:gd name="connsiteX2" fmla="*/ 8579457 w 8786191"/>
              <a:gd name="connsiteY2" fmla="*/ 1089328 h 2019631"/>
              <a:gd name="connsiteX3" fmla="*/ 8579457 w 8786191"/>
              <a:gd name="connsiteY3" fmla="*/ 1478942 h 2019631"/>
              <a:gd name="connsiteX4" fmla="*/ 8142135 w 8786191"/>
              <a:gd name="connsiteY4" fmla="*/ 1478942 h 2019631"/>
              <a:gd name="connsiteX5" fmla="*/ 8158038 w 8786191"/>
              <a:gd name="connsiteY5" fmla="*/ 1129085 h 2019631"/>
              <a:gd name="connsiteX6" fmla="*/ 7967206 w 8786191"/>
              <a:gd name="connsiteY6" fmla="*/ 1129085 h 2019631"/>
              <a:gd name="connsiteX7" fmla="*/ 7903596 w 8786191"/>
              <a:gd name="connsiteY7" fmla="*/ 1534601 h 2019631"/>
              <a:gd name="connsiteX8" fmla="*/ 6289481 w 8786191"/>
              <a:gd name="connsiteY8" fmla="*/ 1518699 h 2019631"/>
              <a:gd name="connsiteX9" fmla="*/ 6265627 w 8786191"/>
              <a:gd name="connsiteY9" fmla="*/ 1582309 h 2019631"/>
              <a:gd name="connsiteX10" fmla="*/ 5764695 w 8786191"/>
              <a:gd name="connsiteY10" fmla="*/ 1630017 h 2019631"/>
              <a:gd name="connsiteX11" fmla="*/ 5589766 w 8786191"/>
              <a:gd name="connsiteY11" fmla="*/ 1359673 h 2019631"/>
              <a:gd name="connsiteX12" fmla="*/ 5152445 w 8786191"/>
              <a:gd name="connsiteY12" fmla="*/ 1359673 h 2019631"/>
              <a:gd name="connsiteX13" fmla="*/ 5144493 w 8786191"/>
              <a:gd name="connsiteY13" fmla="*/ 1502796 h 2019631"/>
              <a:gd name="connsiteX14" fmla="*/ 3721210 w 8786191"/>
              <a:gd name="connsiteY14" fmla="*/ 1502796 h 2019631"/>
              <a:gd name="connsiteX15" fmla="*/ 3721210 w 8786191"/>
              <a:gd name="connsiteY15" fmla="*/ 1987826 h 2019631"/>
              <a:gd name="connsiteX16" fmla="*/ 3315693 w 8786191"/>
              <a:gd name="connsiteY16" fmla="*/ 2019631 h 2019631"/>
              <a:gd name="connsiteX17" fmla="*/ 3315693 w 8786191"/>
              <a:gd name="connsiteY17" fmla="*/ 1168841 h 2019631"/>
              <a:gd name="connsiteX18" fmla="*/ 3116911 w 8786191"/>
              <a:gd name="connsiteY18" fmla="*/ 1184744 h 2019631"/>
              <a:gd name="connsiteX19" fmla="*/ 3077154 w 8786191"/>
              <a:gd name="connsiteY19" fmla="*/ 1526650 h 2019631"/>
              <a:gd name="connsiteX20" fmla="*/ 2441050 w 8786191"/>
              <a:gd name="connsiteY20" fmla="*/ 1542553 h 2019631"/>
              <a:gd name="connsiteX21" fmla="*/ 2472855 w 8786191"/>
              <a:gd name="connsiteY21" fmla="*/ 1200646 h 2019631"/>
              <a:gd name="connsiteX22" fmla="*/ 946205 w 8786191"/>
              <a:gd name="connsiteY22" fmla="*/ 1200646 h 2019631"/>
              <a:gd name="connsiteX23" fmla="*/ 874643 w 8786191"/>
              <a:gd name="connsiteY23" fmla="*/ 1820848 h 2019631"/>
              <a:gd name="connsiteX24" fmla="*/ 691763 w 8786191"/>
              <a:gd name="connsiteY24" fmla="*/ 1757238 h 2019631"/>
              <a:gd name="connsiteX25" fmla="*/ 747422 w 8786191"/>
              <a:gd name="connsiteY25" fmla="*/ 1200646 h 2019631"/>
              <a:gd name="connsiteX26" fmla="*/ 0 w 8786191"/>
              <a:gd name="connsiteY26" fmla="*/ 1200646 h 2019631"/>
              <a:gd name="connsiteX27" fmla="*/ 95415 w 8786191"/>
              <a:gd name="connsiteY27" fmla="*/ 477078 h 2019631"/>
              <a:gd name="connsiteX28" fmla="*/ 731520 w 8786191"/>
              <a:gd name="connsiteY28" fmla="*/ 477078 h 2019631"/>
              <a:gd name="connsiteX29" fmla="*/ 954156 w 8786191"/>
              <a:gd name="connsiteY29" fmla="*/ 922351 h 2019631"/>
              <a:gd name="connsiteX30" fmla="*/ 1502796 w 8786191"/>
              <a:gd name="connsiteY30" fmla="*/ 922351 h 2019631"/>
              <a:gd name="connsiteX31" fmla="*/ 1550504 w 8786191"/>
              <a:gd name="connsiteY31" fmla="*/ 508883 h 2019631"/>
              <a:gd name="connsiteX32" fmla="*/ 1956020 w 8786191"/>
              <a:gd name="connsiteY32" fmla="*/ 516834 h 2019631"/>
              <a:gd name="connsiteX33" fmla="*/ 1908313 w 8786191"/>
              <a:gd name="connsiteY33" fmla="*/ 930302 h 2019631"/>
              <a:gd name="connsiteX34" fmla="*/ 3275937 w 8786191"/>
              <a:gd name="connsiteY34" fmla="*/ 930302 h 2019631"/>
              <a:gd name="connsiteX35" fmla="*/ 3419060 w 8786191"/>
              <a:gd name="connsiteY35" fmla="*/ 0 h 2019631"/>
              <a:gd name="connsiteX36" fmla="*/ 5128591 w 8786191"/>
              <a:gd name="connsiteY36" fmla="*/ 0 h 2019631"/>
              <a:gd name="connsiteX37" fmla="*/ 5343276 w 8786191"/>
              <a:gd name="connsiteY37" fmla="*/ 206733 h 2019631"/>
              <a:gd name="connsiteX38" fmla="*/ 6170212 w 8786191"/>
              <a:gd name="connsiteY38" fmla="*/ 405516 h 2019631"/>
              <a:gd name="connsiteX39" fmla="*/ 6289481 w 8786191"/>
              <a:gd name="connsiteY39" fmla="*/ 302149 h 2019631"/>
              <a:gd name="connsiteX40" fmla="*/ 7108466 w 8786191"/>
              <a:gd name="connsiteY40" fmla="*/ 302149 h 2019631"/>
              <a:gd name="connsiteX41" fmla="*/ 7108466 w 8786191"/>
              <a:gd name="connsiteY41" fmla="*/ 445273 h 2019631"/>
              <a:gd name="connsiteX42" fmla="*/ 7283394 w 8786191"/>
              <a:gd name="connsiteY42" fmla="*/ 381662 h 2019631"/>
              <a:gd name="connsiteX43" fmla="*/ 7482177 w 8786191"/>
              <a:gd name="connsiteY43" fmla="*/ 445273 h 2019631"/>
              <a:gd name="connsiteX44" fmla="*/ 8197794 w 8786191"/>
              <a:gd name="connsiteY44" fmla="*/ 445273 h 2019631"/>
              <a:gd name="connsiteX45" fmla="*/ 8213697 w 8786191"/>
              <a:gd name="connsiteY45" fmla="*/ 652006 h 2019631"/>
              <a:gd name="connsiteX46" fmla="*/ 8786191 w 8786191"/>
              <a:gd name="connsiteY46" fmla="*/ 652006 h 201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786191" h="2019631">
                <a:moveTo>
                  <a:pt x="8786191" y="652006"/>
                </a:moveTo>
                <a:lnTo>
                  <a:pt x="8714629" y="1089328"/>
                </a:lnTo>
                <a:lnTo>
                  <a:pt x="8579457" y="1089328"/>
                </a:lnTo>
                <a:lnTo>
                  <a:pt x="8579457" y="1478942"/>
                </a:lnTo>
                <a:lnTo>
                  <a:pt x="8142135" y="1478942"/>
                </a:lnTo>
                <a:lnTo>
                  <a:pt x="8158038" y="1129085"/>
                </a:lnTo>
                <a:lnTo>
                  <a:pt x="7967206" y="1129085"/>
                </a:lnTo>
                <a:lnTo>
                  <a:pt x="7903596" y="1534601"/>
                </a:lnTo>
                <a:lnTo>
                  <a:pt x="6289481" y="1518699"/>
                </a:lnTo>
                <a:lnTo>
                  <a:pt x="6265627" y="1582309"/>
                </a:lnTo>
                <a:lnTo>
                  <a:pt x="5764695" y="1630017"/>
                </a:lnTo>
                <a:lnTo>
                  <a:pt x="5589766" y="1359673"/>
                </a:lnTo>
                <a:lnTo>
                  <a:pt x="5152445" y="1359673"/>
                </a:lnTo>
                <a:lnTo>
                  <a:pt x="5144493" y="1502796"/>
                </a:lnTo>
                <a:lnTo>
                  <a:pt x="3721210" y="1502796"/>
                </a:lnTo>
                <a:lnTo>
                  <a:pt x="3721210" y="1987826"/>
                </a:lnTo>
                <a:lnTo>
                  <a:pt x="3315693" y="2019631"/>
                </a:lnTo>
                <a:lnTo>
                  <a:pt x="3315693" y="1168841"/>
                </a:lnTo>
                <a:lnTo>
                  <a:pt x="3116911" y="1184744"/>
                </a:lnTo>
                <a:lnTo>
                  <a:pt x="3077154" y="1526650"/>
                </a:lnTo>
                <a:lnTo>
                  <a:pt x="2441050" y="1542553"/>
                </a:lnTo>
                <a:lnTo>
                  <a:pt x="2472855" y="1200646"/>
                </a:lnTo>
                <a:lnTo>
                  <a:pt x="946205" y="1200646"/>
                </a:lnTo>
                <a:lnTo>
                  <a:pt x="874643" y="1820848"/>
                </a:lnTo>
                <a:lnTo>
                  <a:pt x="691763" y="1757238"/>
                </a:lnTo>
                <a:lnTo>
                  <a:pt x="747422" y="1200646"/>
                </a:lnTo>
                <a:lnTo>
                  <a:pt x="0" y="1200646"/>
                </a:lnTo>
                <a:lnTo>
                  <a:pt x="95415" y="477078"/>
                </a:lnTo>
                <a:lnTo>
                  <a:pt x="731520" y="477078"/>
                </a:lnTo>
                <a:lnTo>
                  <a:pt x="954156" y="922351"/>
                </a:lnTo>
                <a:lnTo>
                  <a:pt x="1502796" y="922351"/>
                </a:lnTo>
                <a:lnTo>
                  <a:pt x="1550504" y="508883"/>
                </a:lnTo>
                <a:lnTo>
                  <a:pt x="1956020" y="516834"/>
                </a:lnTo>
                <a:lnTo>
                  <a:pt x="1908313" y="930302"/>
                </a:lnTo>
                <a:lnTo>
                  <a:pt x="3275937" y="930302"/>
                </a:lnTo>
                <a:lnTo>
                  <a:pt x="3419060" y="0"/>
                </a:lnTo>
                <a:lnTo>
                  <a:pt x="5128591" y="0"/>
                </a:lnTo>
                <a:lnTo>
                  <a:pt x="5343276" y="206733"/>
                </a:lnTo>
                <a:lnTo>
                  <a:pt x="6170212" y="405516"/>
                </a:lnTo>
                <a:lnTo>
                  <a:pt x="6289481" y="302149"/>
                </a:lnTo>
                <a:lnTo>
                  <a:pt x="7108466" y="302149"/>
                </a:lnTo>
                <a:lnTo>
                  <a:pt x="7108466" y="445273"/>
                </a:lnTo>
                <a:lnTo>
                  <a:pt x="7283394" y="381662"/>
                </a:lnTo>
                <a:lnTo>
                  <a:pt x="7482177" y="445273"/>
                </a:lnTo>
                <a:lnTo>
                  <a:pt x="8197794" y="445273"/>
                </a:lnTo>
                <a:lnTo>
                  <a:pt x="8213697" y="652006"/>
                </a:lnTo>
                <a:lnTo>
                  <a:pt x="8786191" y="652006"/>
                </a:lnTo>
                <a:close/>
              </a:path>
            </a:pathLst>
          </a:custGeom>
          <a:noFill/>
          <a:ln w="1016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 name="Straight Connector 3"/>
          <p:cNvCxnSpPr/>
          <p:nvPr/>
        </p:nvCxnSpPr>
        <p:spPr>
          <a:xfrm>
            <a:off x="1090863" y="4572000"/>
            <a:ext cx="9561095" cy="0"/>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4" idx="38"/>
          </p:cNvCxnSpPr>
          <p:nvPr/>
        </p:nvCxnSpPr>
        <p:spPr>
          <a:xfrm flipH="1" flipV="1">
            <a:off x="7636042" y="2374232"/>
            <a:ext cx="36967" cy="1545761"/>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4" idx="11"/>
          </p:cNvCxnSpPr>
          <p:nvPr/>
        </p:nvCxnSpPr>
        <p:spPr>
          <a:xfrm flipH="1">
            <a:off x="7042484" y="4874150"/>
            <a:ext cx="50079" cy="1318103"/>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353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70365" y="1644002"/>
            <a:ext cx="2735914" cy="1014984"/>
          </a:xfrm>
        </p:spPr>
        <p:txBody>
          <a:bodyPr>
            <a:normAutofit/>
          </a:bodyPr>
          <a:lstStyle/>
          <a:p>
            <a:pPr marL="0" lvl="0" indent="0">
              <a:buNone/>
            </a:pPr>
            <a:r>
              <a:rPr lang="en-US" dirty="0">
                <a:solidFill>
                  <a:schemeClr val="accent5">
                    <a:lumMod val="40000"/>
                    <a:lumOff val="60000"/>
                  </a:schemeClr>
                </a:solidFill>
                <a:latin typeface="Gotham Medium" pitchFamily="50" charset="0"/>
                <a:cs typeface="Gotham Medium" pitchFamily="50" charset="0"/>
              </a:rPr>
              <a:t>Exploration</a:t>
            </a:r>
            <a:r>
              <a:rPr lang="en-US" sz="3200" dirty="0">
                <a:solidFill>
                  <a:schemeClr val="accent5">
                    <a:lumMod val="40000"/>
                    <a:lumOff val="60000"/>
                  </a:schemeClr>
                </a:solidFill>
                <a:latin typeface="Gotham Book" pitchFamily="50" charset="0"/>
                <a:cs typeface="Gotham Book" pitchFamily="50" charset="0"/>
              </a:rPr>
              <a:t> </a:t>
            </a:r>
          </a:p>
        </p:txBody>
      </p:sp>
      <p:sp>
        <p:nvSpPr>
          <p:cNvPr id="11" name="Title 1"/>
          <p:cNvSpPr txBox="1">
            <a:spLocks/>
          </p:cNvSpPr>
          <p:nvPr/>
        </p:nvSpPr>
        <p:spPr>
          <a:xfrm>
            <a:off x="752577" y="613515"/>
            <a:ext cx="2664391" cy="854075"/>
          </a:xfrm>
          <a:prstGeom prst="rect">
            <a:avLst/>
          </a:prstGeom>
          <a:solidFill>
            <a:schemeClr val="accent6">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6">
                    <a:lumMod val="50000"/>
                  </a:schemeClr>
                </a:solidFill>
                <a:latin typeface="Gotham Medium" pitchFamily="50" charset="0"/>
                <a:cs typeface="Gotham Medium" pitchFamily="50" charset="0"/>
              </a:rPr>
              <a:t>Themes </a:t>
            </a:r>
            <a:endParaRPr lang="en-CA" dirty="0">
              <a:solidFill>
                <a:schemeClr val="accent6">
                  <a:lumMod val="50000"/>
                </a:schemeClr>
              </a:solidFill>
              <a:latin typeface="Gotham Medium" pitchFamily="50" charset="0"/>
              <a:cs typeface="Gotham Medium" pitchFamily="50" charset="0"/>
            </a:endParaRPr>
          </a:p>
        </p:txBody>
      </p:sp>
      <p:pic>
        <p:nvPicPr>
          <p:cNvPr id="5" name="Picture 4"/>
          <p:cNvPicPr>
            <a:picLocks noChangeAspect="1"/>
          </p:cNvPicPr>
          <p:nvPr/>
        </p:nvPicPr>
        <p:blipFill rotWithShape="1">
          <a:blip r:embed="rId3"/>
          <a:srcRect l="784" t="27287" r="1092" b="1346"/>
          <a:stretch/>
        </p:blipFill>
        <p:spPr>
          <a:xfrm>
            <a:off x="59247" y="2612301"/>
            <a:ext cx="12063664" cy="4170947"/>
          </a:xfrm>
          <a:prstGeom prst="rect">
            <a:avLst/>
          </a:prstGeom>
        </p:spPr>
      </p:pic>
      <p:sp>
        <p:nvSpPr>
          <p:cNvPr id="12" name="Content Placeholder 2"/>
          <p:cNvSpPr txBox="1">
            <a:spLocks/>
          </p:cNvSpPr>
          <p:nvPr/>
        </p:nvSpPr>
        <p:spPr>
          <a:xfrm>
            <a:off x="3107693" y="1708894"/>
            <a:ext cx="2952076" cy="10732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5">
                    <a:lumMod val="40000"/>
                    <a:lumOff val="60000"/>
                  </a:schemeClr>
                </a:solidFill>
                <a:latin typeface="Gotham Medium" pitchFamily="50" charset="0"/>
                <a:cs typeface="Gotham Medium" pitchFamily="50" charset="0"/>
              </a:rPr>
              <a:t>Entertainment</a:t>
            </a:r>
            <a:endParaRPr lang="en-US" sz="3200" dirty="0">
              <a:solidFill>
                <a:schemeClr val="accent5">
                  <a:lumMod val="40000"/>
                  <a:lumOff val="60000"/>
                </a:schemeClr>
              </a:solidFill>
              <a:latin typeface="Gotham Book" pitchFamily="50" charset="0"/>
              <a:cs typeface="Gotham Book" pitchFamily="50" charset="0"/>
            </a:endParaRPr>
          </a:p>
        </p:txBody>
      </p:sp>
      <p:sp>
        <p:nvSpPr>
          <p:cNvPr id="13" name="Content Placeholder 2"/>
          <p:cNvSpPr txBox="1">
            <a:spLocks/>
          </p:cNvSpPr>
          <p:nvPr/>
        </p:nvSpPr>
        <p:spPr>
          <a:xfrm>
            <a:off x="6242521" y="1708894"/>
            <a:ext cx="2839781" cy="7379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5">
                    <a:lumMod val="40000"/>
                    <a:lumOff val="60000"/>
                  </a:schemeClr>
                </a:solidFill>
                <a:latin typeface="Gotham Medium" pitchFamily="50" charset="0"/>
                <a:cs typeface="Gotham Medium" pitchFamily="50" charset="0"/>
              </a:rPr>
              <a:t>The Arts</a:t>
            </a:r>
            <a:endParaRPr lang="en-US" sz="3200" dirty="0">
              <a:solidFill>
                <a:schemeClr val="accent5">
                  <a:lumMod val="40000"/>
                  <a:lumOff val="60000"/>
                </a:schemeClr>
              </a:solidFill>
              <a:latin typeface="Gotham Book" pitchFamily="50" charset="0"/>
              <a:cs typeface="Gotham Book" pitchFamily="50" charset="0"/>
            </a:endParaRPr>
          </a:p>
        </p:txBody>
      </p:sp>
      <p:cxnSp>
        <p:nvCxnSpPr>
          <p:cNvPr id="16" name="Straight Connector 15"/>
          <p:cNvCxnSpPr/>
          <p:nvPr/>
        </p:nvCxnSpPr>
        <p:spPr>
          <a:xfrm>
            <a:off x="3000115" y="1812758"/>
            <a:ext cx="0" cy="5489560"/>
          </a:xfrm>
          <a:prstGeom prst="line">
            <a:avLst/>
          </a:prstGeom>
          <a:ln w="2984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87991" y="4697774"/>
            <a:ext cx="2984270" cy="12164"/>
          </a:xfrm>
          <a:prstGeom prst="line">
            <a:avLst/>
          </a:prstGeom>
          <a:ln w="2508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100922" y="1965158"/>
            <a:ext cx="0" cy="5489560"/>
          </a:xfrm>
          <a:prstGeom prst="line">
            <a:avLst/>
          </a:prstGeom>
          <a:ln w="2984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6242521" y="4709938"/>
            <a:ext cx="2984270" cy="12164"/>
          </a:xfrm>
          <a:prstGeom prst="line">
            <a:avLst/>
          </a:prstGeom>
          <a:ln w="2508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9160575" y="1714831"/>
            <a:ext cx="3080951" cy="9285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accent5">
                    <a:lumMod val="40000"/>
                    <a:lumOff val="60000"/>
                  </a:schemeClr>
                </a:solidFill>
                <a:latin typeface="Gotham Medium" pitchFamily="50" charset="0"/>
                <a:cs typeface="Gotham Medium" pitchFamily="50" charset="0"/>
              </a:rPr>
              <a:t>Cultural Heritage</a:t>
            </a:r>
            <a:endParaRPr lang="en-US" sz="2600" dirty="0">
              <a:solidFill>
                <a:schemeClr val="accent5">
                  <a:lumMod val="40000"/>
                  <a:lumOff val="60000"/>
                </a:schemeClr>
              </a:solidFill>
              <a:latin typeface="Gotham Book" pitchFamily="50" charset="0"/>
              <a:cs typeface="Gotham Book" pitchFamily="50" charset="0"/>
            </a:endParaRPr>
          </a:p>
        </p:txBody>
      </p:sp>
      <p:pic>
        <p:nvPicPr>
          <p:cNvPr id="2050" name="Picture 2" descr="Brightwater unveils giant #PortalsPC immersive art install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899"/>
          <a:stretch/>
        </p:blipFill>
        <p:spPr bwMode="auto">
          <a:xfrm>
            <a:off x="6242521" y="4829483"/>
            <a:ext cx="2885437" cy="195376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9200389" y="2590799"/>
            <a:ext cx="0" cy="5489560"/>
          </a:xfrm>
          <a:prstGeom prst="line">
            <a:avLst/>
          </a:prstGeom>
          <a:ln w="2984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a:xfrm>
            <a:off x="3529263" y="628133"/>
            <a:ext cx="7379369" cy="854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6">
                    <a:lumMod val="20000"/>
                    <a:lumOff val="80000"/>
                  </a:schemeClr>
                </a:solidFill>
                <a:latin typeface="Gotham Medium" pitchFamily="50" charset="0"/>
                <a:cs typeface="Gotham Medium" pitchFamily="50" charset="0"/>
              </a:rPr>
              <a:t>Port Credit</a:t>
            </a:r>
            <a:endParaRPr lang="en-CA" dirty="0">
              <a:solidFill>
                <a:schemeClr val="accent6">
                  <a:lumMod val="20000"/>
                  <a:lumOff val="80000"/>
                </a:schemeClr>
              </a:solidFill>
              <a:latin typeface="Gotham Medium" pitchFamily="50" charset="0"/>
              <a:cs typeface="Gotham Medium" pitchFamily="50" charset="0"/>
            </a:endParaRPr>
          </a:p>
        </p:txBody>
      </p:sp>
    </p:spTree>
    <p:extLst>
      <p:ext uri="{BB962C8B-B14F-4D97-AF65-F5344CB8AC3E}">
        <p14:creationId xmlns:p14="http://schemas.microsoft.com/office/powerpoint/2010/main" val="1251075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634970"/>
            <a:ext cx="12192000" cy="8710078"/>
          </a:xfrm>
        </p:spPr>
      </p:pic>
      <p:sp>
        <p:nvSpPr>
          <p:cNvPr id="2" name="Title 1"/>
          <p:cNvSpPr>
            <a:spLocks noGrp="1"/>
          </p:cNvSpPr>
          <p:nvPr>
            <p:ph type="title"/>
          </p:nvPr>
        </p:nvSpPr>
        <p:spPr>
          <a:xfrm>
            <a:off x="842481" y="441218"/>
            <a:ext cx="4618520" cy="943082"/>
          </a:xfrm>
        </p:spPr>
        <p:txBody>
          <a:bodyPr/>
          <a:lstStyle/>
          <a:p>
            <a:r>
              <a:rPr lang="en-US" dirty="0">
                <a:solidFill>
                  <a:schemeClr val="accent1">
                    <a:lumMod val="20000"/>
                    <a:lumOff val="80000"/>
                  </a:schemeClr>
                </a:solidFill>
                <a:latin typeface="Gotham Medium" pitchFamily="50" charset="0"/>
                <a:cs typeface="Gotham Medium" pitchFamily="50" charset="0"/>
              </a:rPr>
              <a:t>The City’s Role</a:t>
            </a:r>
            <a:endParaRPr lang="en-CA" dirty="0">
              <a:solidFill>
                <a:schemeClr val="accent1">
                  <a:lumMod val="20000"/>
                  <a:lumOff val="80000"/>
                </a:schemeClr>
              </a:solidFill>
              <a:latin typeface="Gotham Medium" pitchFamily="50" charset="0"/>
              <a:cs typeface="Gotham Medium" pitchFamily="50" charset="0"/>
            </a:endParaRPr>
          </a:p>
        </p:txBody>
      </p:sp>
      <p:sp>
        <p:nvSpPr>
          <p:cNvPr id="7" name="Title 1"/>
          <p:cNvSpPr txBox="1">
            <a:spLocks/>
          </p:cNvSpPr>
          <p:nvPr/>
        </p:nvSpPr>
        <p:spPr>
          <a:xfrm>
            <a:off x="816077" y="365125"/>
            <a:ext cx="4467123" cy="854075"/>
          </a:xfrm>
          <a:prstGeom prst="rect">
            <a:avLst/>
          </a:prstGeom>
          <a:solidFill>
            <a:schemeClr val="accent6">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6">
                    <a:lumMod val="50000"/>
                  </a:schemeClr>
                </a:solidFill>
                <a:latin typeface="Gotham Medium" pitchFamily="50" charset="0"/>
                <a:cs typeface="Gotham Medium" pitchFamily="50" charset="0"/>
              </a:rPr>
              <a:t>The City’s Role</a:t>
            </a:r>
            <a:endParaRPr lang="en-CA" dirty="0">
              <a:solidFill>
                <a:schemeClr val="accent6">
                  <a:lumMod val="50000"/>
                </a:schemeClr>
              </a:solidFill>
              <a:latin typeface="Gotham Medium" pitchFamily="50" charset="0"/>
              <a:cs typeface="Gotham Medium" pitchFamily="50" charset="0"/>
            </a:endParaRPr>
          </a:p>
        </p:txBody>
      </p:sp>
      <p:sp>
        <p:nvSpPr>
          <p:cNvPr id="6" name="Content Placeholder 3"/>
          <p:cNvSpPr txBox="1">
            <a:spLocks/>
          </p:cNvSpPr>
          <p:nvPr/>
        </p:nvSpPr>
        <p:spPr>
          <a:xfrm>
            <a:off x="838199" y="6375324"/>
            <a:ext cx="8114415" cy="258532"/>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CA" sz="1200" dirty="0" err="1">
                <a:solidFill>
                  <a:schemeClr val="accent6">
                    <a:lumMod val="50000"/>
                  </a:schemeClr>
                </a:solidFill>
                <a:latin typeface="Gotham Book" pitchFamily="50" charset="0"/>
                <a:ea typeface="Calibri" panose="020F0502020204030204" pitchFamily="34" charset="0"/>
                <a:cs typeface="Gotham Book" pitchFamily="50" charset="0"/>
              </a:rPr>
              <a:t>Jieun</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 June Kim, </a:t>
            </a:r>
            <a:r>
              <a:rPr lang="en-CA" sz="1200" i="1" dirty="0">
                <a:solidFill>
                  <a:schemeClr val="accent6">
                    <a:lumMod val="50000"/>
                  </a:schemeClr>
                </a:solidFill>
                <a:latin typeface="Gotham Book" pitchFamily="50" charset="0"/>
                <a:ea typeface="Calibri" panose="020F0502020204030204" pitchFamily="34" charset="0"/>
                <a:cs typeface="Gotham Book" pitchFamily="50" charset="0"/>
              </a:rPr>
              <a:t>Jaguar Valley Murals, </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2022</a:t>
            </a:r>
            <a:r>
              <a:rPr lang="en-CA" sz="1200" i="1" dirty="0">
                <a:solidFill>
                  <a:schemeClr val="accent6">
                    <a:lumMod val="50000"/>
                  </a:schemeClr>
                </a:solidFill>
                <a:latin typeface="Gotham Book" pitchFamily="50" charset="0"/>
                <a:ea typeface="Calibri" panose="020F0502020204030204" pitchFamily="34" charset="0"/>
                <a:cs typeface="Gotham Book" pitchFamily="50" charset="0"/>
              </a:rPr>
              <a:t>.</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 Cooksville, STEPS Public Art. Photography by Kyle </a:t>
            </a:r>
            <a:r>
              <a:rPr lang="en-CA" sz="1200" dirty="0" err="1">
                <a:solidFill>
                  <a:schemeClr val="accent6">
                    <a:lumMod val="50000"/>
                  </a:schemeClr>
                </a:solidFill>
                <a:latin typeface="Gotham Book" pitchFamily="50" charset="0"/>
                <a:ea typeface="Calibri" panose="020F0502020204030204" pitchFamily="34" charset="0"/>
                <a:cs typeface="Gotham Book" pitchFamily="50" charset="0"/>
              </a:rPr>
              <a:t>Jarencio</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a:t>
            </a:r>
          </a:p>
        </p:txBody>
      </p:sp>
    </p:spTree>
    <p:extLst>
      <p:ext uri="{BB962C8B-B14F-4D97-AF65-F5344CB8AC3E}">
        <p14:creationId xmlns:p14="http://schemas.microsoft.com/office/powerpoint/2010/main" val="4056676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634970"/>
            <a:ext cx="12192000" cy="8710078"/>
          </a:xfrm>
        </p:spPr>
      </p:pic>
      <p:sp>
        <p:nvSpPr>
          <p:cNvPr id="6" name="Rectangle 5"/>
          <p:cNvSpPr/>
          <p:nvPr/>
        </p:nvSpPr>
        <p:spPr>
          <a:xfrm>
            <a:off x="-161447" y="-220407"/>
            <a:ext cx="12701392" cy="8037692"/>
          </a:xfrm>
          <a:prstGeom prst="rect">
            <a:avLst/>
          </a:prstGeom>
          <a:solidFill>
            <a:schemeClr val="accent6">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842481" y="441218"/>
            <a:ext cx="4618520" cy="943082"/>
          </a:xfrm>
        </p:spPr>
        <p:txBody>
          <a:bodyPr/>
          <a:lstStyle/>
          <a:p>
            <a:r>
              <a:rPr lang="en-US" dirty="0">
                <a:solidFill>
                  <a:schemeClr val="accent1">
                    <a:lumMod val="20000"/>
                    <a:lumOff val="80000"/>
                  </a:schemeClr>
                </a:solidFill>
                <a:latin typeface="Gotham Medium" pitchFamily="50" charset="0"/>
                <a:cs typeface="Gotham Medium" pitchFamily="50" charset="0"/>
              </a:rPr>
              <a:t>The City’s Role</a:t>
            </a:r>
            <a:endParaRPr lang="en-CA" dirty="0">
              <a:solidFill>
                <a:schemeClr val="accent1">
                  <a:lumMod val="20000"/>
                  <a:lumOff val="80000"/>
                </a:schemeClr>
              </a:solidFill>
              <a:latin typeface="Gotham Medium" pitchFamily="50" charset="0"/>
              <a:cs typeface="Gotham Medium" pitchFamily="50" charset="0"/>
            </a:endParaRPr>
          </a:p>
        </p:txBody>
      </p:sp>
      <p:sp>
        <p:nvSpPr>
          <p:cNvPr id="7" name="Title 1"/>
          <p:cNvSpPr txBox="1">
            <a:spLocks/>
          </p:cNvSpPr>
          <p:nvPr/>
        </p:nvSpPr>
        <p:spPr>
          <a:xfrm>
            <a:off x="816077" y="365125"/>
            <a:ext cx="4467123" cy="854075"/>
          </a:xfrm>
          <a:prstGeom prst="rect">
            <a:avLst/>
          </a:prstGeom>
          <a:solidFill>
            <a:schemeClr val="accent6">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6">
                    <a:lumMod val="50000"/>
                  </a:schemeClr>
                </a:solidFill>
                <a:latin typeface="Gotham Medium" pitchFamily="50" charset="0"/>
                <a:cs typeface="Gotham Medium" pitchFamily="50" charset="0"/>
              </a:rPr>
              <a:t>The City’s Role</a:t>
            </a:r>
            <a:endParaRPr lang="en-CA" dirty="0">
              <a:solidFill>
                <a:schemeClr val="accent6">
                  <a:lumMod val="50000"/>
                </a:schemeClr>
              </a:solidFill>
              <a:latin typeface="Gotham Medium" pitchFamily="50" charset="0"/>
              <a:cs typeface="Gotham Medium" pitchFamily="50" charset="0"/>
            </a:endParaRPr>
          </a:p>
        </p:txBody>
      </p:sp>
      <p:sp>
        <p:nvSpPr>
          <p:cNvPr id="8" name="Content Placeholder 3"/>
          <p:cNvSpPr txBox="1">
            <a:spLocks/>
          </p:cNvSpPr>
          <p:nvPr/>
        </p:nvSpPr>
        <p:spPr>
          <a:xfrm>
            <a:off x="838200" y="1825625"/>
            <a:ext cx="10210800" cy="435606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pPr>
            <a:r>
              <a:rPr lang="en-US" sz="3200" dirty="0">
                <a:solidFill>
                  <a:schemeClr val="accent6">
                    <a:lumMod val="50000"/>
                  </a:schemeClr>
                </a:solidFill>
                <a:latin typeface="Gotham Book" pitchFamily="50" charset="0"/>
                <a:ea typeface="Calibri" panose="020F0502020204030204" pitchFamily="34" charset="0"/>
                <a:cs typeface="Gotham Book" pitchFamily="50" charset="0"/>
              </a:rPr>
              <a:t>Reduce barriers </a:t>
            </a:r>
          </a:p>
          <a:p>
            <a:pPr>
              <a:spcBef>
                <a:spcPts val="0"/>
              </a:spcBef>
              <a:spcAft>
                <a:spcPts val="800"/>
              </a:spcAft>
            </a:pPr>
            <a:r>
              <a:rPr lang="en-US" sz="3200" dirty="0">
                <a:solidFill>
                  <a:schemeClr val="accent6">
                    <a:lumMod val="50000"/>
                  </a:schemeClr>
                </a:solidFill>
                <a:latin typeface="Gotham Book" pitchFamily="50" charset="0"/>
                <a:ea typeface="Calibri" panose="020F0502020204030204" pitchFamily="34" charset="0"/>
                <a:cs typeface="Gotham Book" pitchFamily="50" charset="0"/>
              </a:rPr>
              <a:t>Make it easier for the community to participate</a:t>
            </a:r>
          </a:p>
          <a:p>
            <a:pPr>
              <a:spcBef>
                <a:spcPts val="0"/>
              </a:spcBef>
              <a:spcAft>
                <a:spcPts val="800"/>
              </a:spcAft>
            </a:pPr>
            <a:r>
              <a:rPr lang="en-US" sz="3200" dirty="0">
                <a:solidFill>
                  <a:schemeClr val="accent6">
                    <a:lumMod val="50000"/>
                  </a:schemeClr>
                </a:solidFill>
                <a:latin typeface="Gotham Book" pitchFamily="50" charset="0"/>
                <a:ea typeface="Calibri" panose="020F0502020204030204" pitchFamily="34" charset="0"/>
                <a:cs typeface="Gotham Book" pitchFamily="50" charset="0"/>
              </a:rPr>
              <a:t>Provide support through starter initiatives </a:t>
            </a:r>
          </a:p>
          <a:p>
            <a:pPr>
              <a:spcBef>
                <a:spcPts val="0"/>
              </a:spcBef>
              <a:spcAft>
                <a:spcPts val="800"/>
              </a:spcAft>
            </a:pPr>
            <a:r>
              <a:rPr lang="en-US" sz="3200" dirty="0">
                <a:solidFill>
                  <a:schemeClr val="accent6">
                    <a:lumMod val="50000"/>
                  </a:schemeClr>
                </a:solidFill>
                <a:latin typeface="Gotham Book" pitchFamily="50" charset="0"/>
                <a:ea typeface="Calibri" panose="020F0502020204030204" pitchFamily="34" charset="0"/>
                <a:cs typeface="Gotham Book" pitchFamily="50" charset="0"/>
              </a:rPr>
              <a:t>Support and empower BIAs </a:t>
            </a:r>
          </a:p>
          <a:p>
            <a:pPr>
              <a:spcBef>
                <a:spcPts val="0"/>
              </a:spcBef>
              <a:spcAft>
                <a:spcPts val="800"/>
              </a:spcAft>
            </a:pPr>
            <a:r>
              <a:rPr lang="en-US" sz="3200" dirty="0">
                <a:solidFill>
                  <a:schemeClr val="accent6">
                    <a:lumMod val="50000"/>
                  </a:schemeClr>
                </a:solidFill>
                <a:latin typeface="Gotham Book" pitchFamily="50" charset="0"/>
                <a:ea typeface="Calibri" panose="020F0502020204030204" pitchFamily="34" charset="0"/>
                <a:cs typeface="Gotham Book" pitchFamily="50" charset="0"/>
              </a:rPr>
              <a:t>Foster local partnerships </a:t>
            </a:r>
          </a:p>
          <a:p>
            <a:pPr marL="0" indent="0">
              <a:spcBef>
                <a:spcPts val="0"/>
              </a:spcBef>
              <a:spcAft>
                <a:spcPts val="800"/>
              </a:spcAft>
              <a:buFont typeface="Arial" panose="020B0604020202020204" pitchFamily="34" charset="0"/>
              <a:buNone/>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a:p>
            <a:pPr marL="342900" indent="-342900">
              <a:spcBef>
                <a:spcPts val="0"/>
              </a:spcBef>
              <a:spcAft>
                <a:spcPts val="800"/>
              </a:spcAft>
              <a:buFont typeface="Symbol" panose="05050102010706020507" pitchFamily="18" charset="2"/>
              <a:buChar char=""/>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a:p>
            <a:pPr marL="342900" indent="-342900">
              <a:spcBef>
                <a:spcPts val="0"/>
              </a:spcBef>
              <a:spcAft>
                <a:spcPts val="800"/>
              </a:spcAft>
              <a:buFont typeface="Symbol" panose="05050102010706020507" pitchFamily="18" charset="2"/>
              <a:buChar char=""/>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2373935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634970"/>
            <a:ext cx="12192000" cy="8710078"/>
          </a:xfrm>
        </p:spPr>
      </p:pic>
      <p:sp>
        <p:nvSpPr>
          <p:cNvPr id="6" name="Rectangle 5"/>
          <p:cNvSpPr/>
          <p:nvPr/>
        </p:nvSpPr>
        <p:spPr>
          <a:xfrm>
            <a:off x="-161447" y="-220407"/>
            <a:ext cx="12701392" cy="8037692"/>
          </a:xfrm>
          <a:prstGeom prst="rect">
            <a:avLst/>
          </a:prstGeom>
          <a:solidFill>
            <a:schemeClr val="accent6">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842481" y="441218"/>
            <a:ext cx="4618520" cy="943082"/>
          </a:xfrm>
        </p:spPr>
        <p:txBody>
          <a:bodyPr/>
          <a:lstStyle/>
          <a:p>
            <a:r>
              <a:rPr lang="en-US" dirty="0">
                <a:solidFill>
                  <a:schemeClr val="accent1">
                    <a:lumMod val="20000"/>
                    <a:lumOff val="80000"/>
                  </a:schemeClr>
                </a:solidFill>
                <a:latin typeface="Gotham Medium" pitchFamily="50" charset="0"/>
                <a:cs typeface="Gotham Medium" pitchFamily="50" charset="0"/>
              </a:rPr>
              <a:t>The City’s Role</a:t>
            </a:r>
            <a:endParaRPr lang="en-CA" dirty="0">
              <a:solidFill>
                <a:schemeClr val="accent1">
                  <a:lumMod val="20000"/>
                  <a:lumOff val="80000"/>
                </a:schemeClr>
              </a:solidFill>
              <a:latin typeface="Gotham Medium" pitchFamily="50" charset="0"/>
              <a:cs typeface="Gotham Medium" pitchFamily="50" charset="0"/>
            </a:endParaRPr>
          </a:p>
        </p:txBody>
      </p:sp>
      <p:sp>
        <p:nvSpPr>
          <p:cNvPr id="7" name="Title 1"/>
          <p:cNvSpPr txBox="1">
            <a:spLocks/>
          </p:cNvSpPr>
          <p:nvPr/>
        </p:nvSpPr>
        <p:spPr>
          <a:xfrm>
            <a:off x="816077" y="365125"/>
            <a:ext cx="4467123" cy="854075"/>
          </a:xfrm>
          <a:prstGeom prst="rect">
            <a:avLst/>
          </a:prstGeom>
          <a:solidFill>
            <a:schemeClr val="accent6">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6">
                    <a:lumMod val="50000"/>
                  </a:schemeClr>
                </a:solidFill>
                <a:latin typeface="Gotham Medium" pitchFamily="50" charset="0"/>
                <a:cs typeface="Gotham Medium" pitchFamily="50" charset="0"/>
              </a:rPr>
              <a:t>The BIA’s role</a:t>
            </a:r>
            <a:endParaRPr lang="en-CA" dirty="0">
              <a:solidFill>
                <a:schemeClr val="accent6">
                  <a:lumMod val="50000"/>
                </a:schemeClr>
              </a:solidFill>
              <a:latin typeface="Gotham Medium" pitchFamily="50" charset="0"/>
              <a:cs typeface="Gotham Medium" pitchFamily="50" charset="0"/>
            </a:endParaRPr>
          </a:p>
        </p:txBody>
      </p:sp>
      <p:sp>
        <p:nvSpPr>
          <p:cNvPr id="8" name="Content Placeholder 3"/>
          <p:cNvSpPr txBox="1">
            <a:spLocks/>
          </p:cNvSpPr>
          <p:nvPr/>
        </p:nvSpPr>
        <p:spPr>
          <a:xfrm>
            <a:off x="838200" y="1825625"/>
            <a:ext cx="10210800" cy="459407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pPr>
            <a:r>
              <a:rPr lang="en-US" sz="3200" dirty="0">
                <a:solidFill>
                  <a:schemeClr val="accent6">
                    <a:lumMod val="50000"/>
                  </a:schemeClr>
                </a:solidFill>
                <a:latin typeface="Gotham Book" pitchFamily="50" charset="0"/>
                <a:ea typeface="Calibri" panose="020F0502020204030204" pitchFamily="34" charset="0"/>
                <a:cs typeface="Gotham Book" pitchFamily="50" charset="0"/>
              </a:rPr>
              <a:t>To oversee the improvement, beautification and maintenance of municipally-owned land, buildings and structures in the BIA area </a:t>
            </a:r>
          </a:p>
          <a:p>
            <a:pPr>
              <a:spcBef>
                <a:spcPts val="0"/>
              </a:spcBef>
              <a:spcAft>
                <a:spcPts val="800"/>
              </a:spcAft>
            </a:pPr>
            <a:r>
              <a:rPr lang="en-US" sz="3200" dirty="0">
                <a:solidFill>
                  <a:schemeClr val="accent6">
                    <a:lumMod val="50000"/>
                  </a:schemeClr>
                </a:solidFill>
                <a:latin typeface="Gotham Book" pitchFamily="50" charset="0"/>
                <a:ea typeface="Calibri" panose="020F0502020204030204" pitchFamily="34" charset="0"/>
                <a:cs typeface="Gotham Book" pitchFamily="50" charset="0"/>
              </a:rPr>
              <a:t>Full-time City staff person assigned as a liaison between BIA &amp; the City </a:t>
            </a:r>
          </a:p>
          <a:p>
            <a:pPr>
              <a:spcBef>
                <a:spcPts val="0"/>
              </a:spcBef>
              <a:spcAft>
                <a:spcPts val="800"/>
              </a:spcAft>
            </a:pPr>
            <a:r>
              <a:rPr lang="en-US" sz="3200" dirty="0">
                <a:solidFill>
                  <a:schemeClr val="accent6">
                    <a:lumMod val="50000"/>
                  </a:schemeClr>
                </a:solidFill>
                <a:latin typeface="Gotham Book" pitchFamily="50" charset="0"/>
                <a:ea typeface="Calibri" panose="020F0502020204030204" pitchFamily="34" charset="0"/>
                <a:cs typeface="Gotham Book" pitchFamily="50" charset="0"/>
              </a:rPr>
              <a:t>BIA Reference Guide </a:t>
            </a:r>
          </a:p>
          <a:p>
            <a:pPr marL="0" indent="0">
              <a:spcBef>
                <a:spcPts val="0"/>
              </a:spcBef>
              <a:spcAft>
                <a:spcPts val="800"/>
              </a:spcAft>
              <a:buFont typeface="Arial" panose="020B0604020202020204" pitchFamily="34" charset="0"/>
              <a:buNone/>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a:p>
            <a:pPr marL="342900" indent="-342900">
              <a:spcBef>
                <a:spcPts val="0"/>
              </a:spcBef>
              <a:spcAft>
                <a:spcPts val="800"/>
              </a:spcAft>
              <a:buFont typeface="Symbol" panose="05050102010706020507" pitchFamily="18" charset="2"/>
              <a:buChar char=""/>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a:p>
            <a:pPr marL="342900" indent="-342900">
              <a:spcBef>
                <a:spcPts val="0"/>
              </a:spcBef>
              <a:spcAft>
                <a:spcPts val="800"/>
              </a:spcAft>
              <a:buFont typeface="Symbol" panose="05050102010706020507" pitchFamily="18" charset="2"/>
              <a:buChar char=""/>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2691994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85333" y="401189"/>
            <a:ext cx="9821333" cy="818011"/>
          </a:xfrm>
        </p:spPr>
        <p:txBody>
          <a:bodyPr>
            <a:normAutofit fontScale="90000"/>
          </a:bodyPr>
          <a:lstStyle/>
          <a:p>
            <a:r>
              <a:rPr lang="en-US" sz="5400" dirty="0">
                <a:solidFill>
                  <a:schemeClr val="accent1">
                    <a:lumMod val="40000"/>
                    <a:lumOff val="60000"/>
                  </a:schemeClr>
                </a:solidFill>
                <a:latin typeface="Gotham Medium" pitchFamily="50" charset="0"/>
                <a:cs typeface="Gotham Medium" pitchFamily="50" charset="0"/>
              </a:rPr>
              <a:t>Welcome to Mississauga!</a:t>
            </a:r>
          </a:p>
        </p:txBody>
      </p:sp>
      <p:sp>
        <p:nvSpPr>
          <p:cNvPr id="3" name="Subtitle 2"/>
          <p:cNvSpPr>
            <a:spLocks noGrp="1"/>
          </p:cNvSpPr>
          <p:nvPr>
            <p:ph type="subTitle" idx="1"/>
          </p:nvPr>
        </p:nvSpPr>
        <p:spPr>
          <a:xfrm>
            <a:off x="6566112" y="1824117"/>
            <a:ext cx="5080084" cy="4739573"/>
          </a:xfrm>
        </p:spPr>
        <p:txBody>
          <a:bodyPr>
            <a:normAutofit/>
          </a:bodyPr>
          <a:lstStyle/>
          <a:p>
            <a:pPr algn="l"/>
            <a:r>
              <a:rPr lang="en-US" sz="2000" dirty="0">
                <a:solidFill>
                  <a:schemeClr val="accent1">
                    <a:lumMod val="40000"/>
                    <a:lumOff val="60000"/>
                  </a:schemeClr>
                </a:solidFill>
                <a:latin typeface="Gotham Medium" pitchFamily="50" charset="0"/>
                <a:cs typeface="Gotham Medium" pitchFamily="50" charset="0"/>
              </a:rPr>
              <a:t>Culture Planning &amp; Public Art </a:t>
            </a:r>
          </a:p>
          <a:p>
            <a:pPr algn="l"/>
            <a:endParaRPr lang="en-US" sz="100" dirty="0">
              <a:solidFill>
                <a:schemeClr val="accent1">
                  <a:lumMod val="40000"/>
                  <a:lumOff val="60000"/>
                </a:schemeClr>
              </a:solidFill>
              <a:latin typeface="Gotham Medium" pitchFamily="50" charset="0"/>
              <a:cs typeface="Gotham Medium" pitchFamily="50" charset="0"/>
            </a:endParaRPr>
          </a:p>
          <a:p>
            <a:pPr marL="342900" indent="-342900" algn="l">
              <a:buFont typeface="Arial" panose="020B0604020202020204" pitchFamily="34" charset="0"/>
              <a:buChar char="•"/>
            </a:pPr>
            <a:r>
              <a:rPr lang="en-US" sz="1800" dirty="0">
                <a:solidFill>
                  <a:schemeClr val="accent1">
                    <a:lumMod val="20000"/>
                    <a:lumOff val="80000"/>
                  </a:schemeClr>
                </a:solidFill>
                <a:latin typeface="Gotham Book" pitchFamily="50" charset="0"/>
                <a:cs typeface="Gotham Book" pitchFamily="50" charset="0"/>
              </a:rPr>
              <a:t>We support the growth of the culture sector by informing and developing strategies and policies </a:t>
            </a:r>
            <a:endParaRPr lang="en-US" sz="700" dirty="0">
              <a:solidFill>
                <a:schemeClr val="accent1">
                  <a:lumMod val="20000"/>
                  <a:lumOff val="80000"/>
                </a:schemeClr>
              </a:solidFill>
              <a:latin typeface="Gotham Book" pitchFamily="50" charset="0"/>
              <a:cs typeface="Gotham Book" pitchFamily="50" charset="0"/>
            </a:endParaRPr>
          </a:p>
          <a:p>
            <a:pPr marL="342900" indent="-342900" algn="l">
              <a:buFont typeface="Arial" panose="020B0604020202020204" pitchFamily="34" charset="0"/>
              <a:buChar char="•"/>
            </a:pPr>
            <a:r>
              <a:rPr lang="en-US" sz="1800" dirty="0">
                <a:solidFill>
                  <a:schemeClr val="accent1">
                    <a:lumMod val="20000"/>
                    <a:lumOff val="80000"/>
                  </a:schemeClr>
                </a:solidFill>
                <a:latin typeface="Gotham Book" pitchFamily="50" charset="0"/>
                <a:cs typeface="Gotham Book" pitchFamily="50" charset="0"/>
              </a:rPr>
              <a:t>Advocate for cultural infrastructure </a:t>
            </a:r>
            <a:endParaRPr lang="en-US" sz="800" dirty="0">
              <a:solidFill>
                <a:schemeClr val="accent1">
                  <a:lumMod val="20000"/>
                  <a:lumOff val="80000"/>
                </a:schemeClr>
              </a:solidFill>
              <a:latin typeface="Gotham Book" pitchFamily="50" charset="0"/>
              <a:cs typeface="Gotham Book" pitchFamily="50" charset="0"/>
            </a:endParaRPr>
          </a:p>
          <a:p>
            <a:pPr marL="342900" indent="-342900" algn="l">
              <a:buFont typeface="Arial" panose="020B0604020202020204" pitchFamily="34" charset="0"/>
              <a:buChar char="•"/>
            </a:pPr>
            <a:r>
              <a:rPr lang="en-US" sz="1800" dirty="0">
                <a:solidFill>
                  <a:schemeClr val="accent1">
                    <a:lumMod val="20000"/>
                    <a:lumOff val="80000"/>
                  </a:schemeClr>
                </a:solidFill>
                <a:latin typeface="Gotham Book" pitchFamily="50" charset="0"/>
                <a:cs typeface="Gotham Book" pitchFamily="50" charset="0"/>
              </a:rPr>
              <a:t>Conduct strategic planning for culture across the City </a:t>
            </a:r>
            <a:endParaRPr lang="en-US" sz="800" dirty="0">
              <a:solidFill>
                <a:schemeClr val="accent1">
                  <a:lumMod val="20000"/>
                  <a:lumOff val="80000"/>
                </a:schemeClr>
              </a:solidFill>
              <a:latin typeface="Gotham Book" pitchFamily="50" charset="0"/>
              <a:cs typeface="Gotham Book" pitchFamily="50" charset="0"/>
            </a:endParaRPr>
          </a:p>
          <a:p>
            <a:pPr marL="342900" indent="-342900" algn="l">
              <a:buFont typeface="Arial" panose="020B0604020202020204" pitchFamily="34" charset="0"/>
              <a:buChar char="•"/>
            </a:pPr>
            <a:r>
              <a:rPr lang="en-US" sz="1800" dirty="0">
                <a:solidFill>
                  <a:schemeClr val="accent1">
                    <a:lumMod val="20000"/>
                    <a:lumOff val="80000"/>
                  </a:schemeClr>
                </a:solidFill>
                <a:latin typeface="Gotham Book" pitchFamily="50" charset="0"/>
                <a:cs typeface="Gotham Book" pitchFamily="50" charset="0"/>
              </a:rPr>
              <a:t>Provide free and equal access to high quality arts experiences by commissioning professional artists to create artwork for public spaces </a:t>
            </a:r>
            <a:endParaRPr lang="en-US" sz="800" dirty="0">
              <a:solidFill>
                <a:schemeClr val="accent1">
                  <a:lumMod val="20000"/>
                  <a:lumOff val="80000"/>
                </a:schemeClr>
              </a:solidFill>
              <a:latin typeface="Gotham Book" pitchFamily="50" charset="0"/>
              <a:cs typeface="Gotham Book" pitchFamily="50" charset="0"/>
            </a:endParaRPr>
          </a:p>
          <a:p>
            <a:pPr marL="342900" indent="-342900" algn="l">
              <a:buFont typeface="Arial" panose="020B0604020202020204" pitchFamily="34" charset="0"/>
              <a:buChar char="•"/>
            </a:pPr>
            <a:r>
              <a:rPr lang="en-US" sz="1800" dirty="0">
                <a:solidFill>
                  <a:schemeClr val="accent1">
                    <a:lumMod val="20000"/>
                    <a:lumOff val="80000"/>
                  </a:schemeClr>
                </a:solidFill>
                <a:latin typeface="Gotham Book" pitchFamily="50" charset="0"/>
                <a:cs typeface="Gotham Book" pitchFamily="50" charset="0"/>
              </a:rPr>
              <a:t>We leverage public and private funding and site opportunities </a:t>
            </a:r>
            <a:endParaRPr lang="en-CA" sz="1800" dirty="0">
              <a:solidFill>
                <a:schemeClr val="accent1">
                  <a:lumMod val="20000"/>
                  <a:lumOff val="80000"/>
                </a:schemeClr>
              </a:solidFill>
              <a:latin typeface="Gotham Book" pitchFamily="50" charset="0"/>
              <a:cs typeface="Gotham Book" pitchFamily="50" charset="0"/>
            </a:endParaRPr>
          </a:p>
        </p:txBody>
      </p:sp>
      <p:sp>
        <p:nvSpPr>
          <p:cNvPr id="4" name="Oval 3"/>
          <p:cNvSpPr/>
          <p:nvPr/>
        </p:nvSpPr>
        <p:spPr>
          <a:xfrm>
            <a:off x="938167" y="1824118"/>
            <a:ext cx="2049810" cy="202175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latin typeface="Rockwell" panose="02060603020205020403" pitchFamily="18" charset="0"/>
            </a:endParaRPr>
          </a:p>
        </p:txBody>
      </p:sp>
      <p:sp>
        <p:nvSpPr>
          <p:cNvPr id="5" name="Oval 4"/>
          <p:cNvSpPr/>
          <p:nvPr/>
        </p:nvSpPr>
        <p:spPr>
          <a:xfrm>
            <a:off x="3910414" y="1824118"/>
            <a:ext cx="2066239" cy="2075235"/>
          </a:xfrm>
          <a:prstGeom prst="ellipse">
            <a:avLst/>
          </a:prstGeom>
          <a:blipFill dpi="0" rotWithShape="1">
            <a:blip r:embed="rId4" cstate="print">
              <a:extLst>
                <a:ext uri="{28A0092B-C50C-407E-A947-70E740481C1C}">
                  <a14:useLocalDpi xmlns:a14="http://schemas.microsoft.com/office/drawing/2010/main" val="0"/>
                </a:ext>
              </a:extLst>
            </a:blip>
            <a:srcRect/>
            <a:stretch>
              <a:fillRect l="-32513" t="-35592" r="-19233" b="-31112"/>
            </a:stretch>
          </a:bli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latin typeface="Rockwell" panose="02060603020205020403" pitchFamily="18" charset="0"/>
            </a:endParaRPr>
          </a:p>
        </p:txBody>
      </p:sp>
      <p:sp>
        <p:nvSpPr>
          <p:cNvPr id="6" name="TextBox 5"/>
          <p:cNvSpPr txBox="1"/>
          <p:nvPr/>
        </p:nvSpPr>
        <p:spPr>
          <a:xfrm>
            <a:off x="605188" y="3943002"/>
            <a:ext cx="2715768" cy="1138773"/>
          </a:xfrm>
          <a:prstGeom prst="rect">
            <a:avLst/>
          </a:prstGeom>
          <a:noFill/>
        </p:spPr>
        <p:txBody>
          <a:bodyPr wrap="square" rtlCol="0">
            <a:spAutoFit/>
          </a:bodyPr>
          <a:lstStyle/>
          <a:p>
            <a:pPr algn="ctr"/>
            <a:r>
              <a:rPr lang="en-US" sz="2000" dirty="0">
                <a:solidFill>
                  <a:schemeClr val="accent1">
                    <a:lumMod val="20000"/>
                    <a:lumOff val="80000"/>
                  </a:schemeClr>
                </a:solidFill>
                <a:latin typeface="Gotham Book" pitchFamily="50" charset="0"/>
                <a:cs typeface="Gotham Book" pitchFamily="50" charset="0"/>
              </a:rPr>
              <a:t>Michael Tunney</a:t>
            </a:r>
          </a:p>
          <a:p>
            <a:pPr algn="ctr"/>
            <a:r>
              <a:rPr lang="en-US" sz="1600" dirty="0">
                <a:solidFill>
                  <a:schemeClr val="accent1">
                    <a:lumMod val="20000"/>
                    <a:lumOff val="80000"/>
                  </a:schemeClr>
                </a:solidFill>
                <a:latin typeface="Gotham Book" pitchFamily="50" charset="0"/>
                <a:cs typeface="Gotham Book" pitchFamily="50" charset="0"/>
              </a:rPr>
              <a:t>Manager, Culture Planning and Public Art</a:t>
            </a:r>
          </a:p>
          <a:p>
            <a:pPr algn="ctr"/>
            <a:r>
              <a:rPr lang="en-US" sz="1600" dirty="0">
                <a:solidFill>
                  <a:schemeClr val="accent1">
                    <a:lumMod val="20000"/>
                    <a:lumOff val="80000"/>
                  </a:schemeClr>
                </a:solidFill>
                <a:latin typeface="Gotham Book" pitchFamily="50" charset="0"/>
                <a:cs typeface="Gotham Book" pitchFamily="50" charset="0"/>
              </a:rPr>
              <a:t>City of Mississauga</a:t>
            </a:r>
            <a:endParaRPr lang="en-CA" sz="1600" dirty="0">
              <a:solidFill>
                <a:schemeClr val="accent1">
                  <a:lumMod val="20000"/>
                  <a:lumOff val="80000"/>
                </a:schemeClr>
              </a:solidFill>
              <a:latin typeface="Gotham Book" pitchFamily="50" charset="0"/>
              <a:cs typeface="Gotham Book" pitchFamily="50" charset="0"/>
            </a:endParaRPr>
          </a:p>
        </p:txBody>
      </p:sp>
      <p:sp>
        <p:nvSpPr>
          <p:cNvPr id="7" name="TextBox 6"/>
          <p:cNvSpPr txBox="1"/>
          <p:nvPr/>
        </p:nvSpPr>
        <p:spPr>
          <a:xfrm>
            <a:off x="3910414" y="3969465"/>
            <a:ext cx="2197778" cy="892552"/>
          </a:xfrm>
          <a:prstGeom prst="rect">
            <a:avLst/>
          </a:prstGeom>
          <a:noFill/>
        </p:spPr>
        <p:txBody>
          <a:bodyPr wrap="square" rtlCol="0">
            <a:spAutoFit/>
          </a:bodyPr>
          <a:lstStyle/>
          <a:p>
            <a:pPr algn="ctr"/>
            <a:r>
              <a:rPr lang="en-US" sz="2000" dirty="0">
                <a:solidFill>
                  <a:schemeClr val="accent1">
                    <a:lumMod val="20000"/>
                    <a:lumOff val="80000"/>
                  </a:schemeClr>
                </a:solidFill>
                <a:latin typeface="Gotham Book" pitchFamily="50" charset="0"/>
                <a:cs typeface="Gotham Book" pitchFamily="50" charset="0"/>
              </a:rPr>
              <a:t>Zainab Abbasi</a:t>
            </a:r>
          </a:p>
          <a:p>
            <a:pPr algn="ctr"/>
            <a:r>
              <a:rPr lang="en-US" sz="1600" dirty="0">
                <a:solidFill>
                  <a:schemeClr val="accent1">
                    <a:lumMod val="20000"/>
                    <a:lumOff val="80000"/>
                  </a:schemeClr>
                </a:solidFill>
                <a:latin typeface="Gotham Book" pitchFamily="50" charset="0"/>
                <a:cs typeface="Gotham Book" pitchFamily="50" charset="0"/>
              </a:rPr>
              <a:t>Planner, Culture</a:t>
            </a:r>
          </a:p>
          <a:p>
            <a:pPr algn="ctr"/>
            <a:r>
              <a:rPr lang="en-US" sz="1600" dirty="0">
                <a:solidFill>
                  <a:schemeClr val="accent1">
                    <a:lumMod val="20000"/>
                    <a:lumOff val="80000"/>
                  </a:schemeClr>
                </a:solidFill>
                <a:latin typeface="Gotham Book" pitchFamily="50" charset="0"/>
                <a:cs typeface="Gotham Book" pitchFamily="50" charset="0"/>
              </a:rPr>
              <a:t>City of Mississauga</a:t>
            </a:r>
            <a:endParaRPr lang="en-CA" sz="1600" dirty="0">
              <a:solidFill>
                <a:schemeClr val="accent1">
                  <a:lumMod val="20000"/>
                  <a:lumOff val="80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2645549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2480" y="390418"/>
            <a:ext cx="10511319" cy="1300270"/>
          </a:xfrm>
        </p:spPr>
        <p:txBody>
          <a:bodyPr/>
          <a:lstStyle/>
          <a:p>
            <a:r>
              <a:rPr lang="en-US" dirty="0">
                <a:solidFill>
                  <a:schemeClr val="accent1">
                    <a:lumMod val="20000"/>
                    <a:lumOff val="80000"/>
                  </a:schemeClr>
                </a:solidFill>
                <a:latin typeface="Gotham Medium" pitchFamily="50" charset="0"/>
                <a:cs typeface="Gotham Medium" pitchFamily="50" charset="0"/>
              </a:rPr>
              <a:t>Framework for </a:t>
            </a:r>
            <a:br>
              <a:rPr lang="en-US" dirty="0">
                <a:solidFill>
                  <a:schemeClr val="accent1">
                    <a:lumMod val="20000"/>
                    <a:lumOff val="80000"/>
                  </a:schemeClr>
                </a:solidFill>
                <a:latin typeface="Gotham Medium" pitchFamily="50" charset="0"/>
                <a:cs typeface="Gotham Medium" pitchFamily="50" charset="0"/>
              </a:rPr>
            </a:br>
            <a:r>
              <a:rPr lang="en-US" dirty="0">
                <a:solidFill>
                  <a:schemeClr val="accent1">
                    <a:lumMod val="20000"/>
                    <a:lumOff val="80000"/>
                  </a:schemeClr>
                </a:solidFill>
                <a:latin typeface="Gotham Medium" pitchFamily="50" charset="0"/>
                <a:cs typeface="Gotham Medium" pitchFamily="50" charset="0"/>
              </a:rPr>
              <a:t>Recommendations</a:t>
            </a:r>
            <a:endParaRPr lang="en-CA" dirty="0">
              <a:solidFill>
                <a:schemeClr val="accent1">
                  <a:lumMod val="20000"/>
                  <a:lumOff val="80000"/>
                </a:schemeClr>
              </a:solidFill>
              <a:latin typeface="Gotham Medium" pitchFamily="50" charset="0"/>
              <a:cs typeface="Gotham Medium" pitchFamily="50"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7812" r="27604"/>
          <a:stretch/>
        </p:blipFill>
        <p:spPr>
          <a:xfrm>
            <a:off x="6756400" y="0"/>
            <a:ext cx="5435600" cy="6858000"/>
          </a:xfrm>
          <a:prstGeom prst="rect">
            <a:avLst/>
          </a:prstGeom>
        </p:spPr>
      </p:pic>
      <p:sp>
        <p:nvSpPr>
          <p:cNvPr id="8" name="Content Placeholder 2"/>
          <p:cNvSpPr>
            <a:spLocks noGrp="1"/>
          </p:cNvSpPr>
          <p:nvPr>
            <p:ph idx="1"/>
          </p:nvPr>
        </p:nvSpPr>
        <p:spPr>
          <a:xfrm>
            <a:off x="842480" y="1849347"/>
            <a:ext cx="5761520" cy="4327615"/>
          </a:xfrm>
        </p:spPr>
        <p:txBody>
          <a:bodyPr>
            <a:normAutofit fontScale="92500"/>
          </a:bodyPr>
          <a:lstStyle/>
          <a:p>
            <a:pPr marL="0" lvl="0" indent="0">
              <a:buNone/>
            </a:pPr>
            <a:r>
              <a:rPr lang="en-US" dirty="0">
                <a:solidFill>
                  <a:schemeClr val="accent1">
                    <a:lumMod val="40000"/>
                    <a:lumOff val="60000"/>
                  </a:schemeClr>
                </a:solidFill>
                <a:latin typeface="Gotham Book" pitchFamily="50" charset="0"/>
                <a:cs typeface="Gotham Book" pitchFamily="50" charset="0"/>
              </a:rPr>
              <a:t>Policies, Studies &amp; Guidelines </a:t>
            </a:r>
          </a:p>
          <a:p>
            <a:pPr marL="0" lvl="0" indent="0">
              <a:buNone/>
            </a:pPr>
            <a:endParaRPr lang="en-US" dirty="0">
              <a:solidFill>
                <a:schemeClr val="accent1">
                  <a:lumMod val="40000"/>
                  <a:lumOff val="60000"/>
                </a:schemeClr>
              </a:solidFill>
              <a:latin typeface="Gotham Book" pitchFamily="50" charset="0"/>
              <a:cs typeface="Gotham Book" pitchFamily="50" charset="0"/>
            </a:endParaRPr>
          </a:p>
          <a:p>
            <a:pPr marL="0" lvl="0" indent="0">
              <a:buNone/>
            </a:pPr>
            <a:r>
              <a:rPr lang="en-US" dirty="0">
                <a:solidFill>
                  <a:schemeClr val="accent1">
                    <a:lumMod val="40000"/>
                    <a:lumOff val="60000"/>
                  </a:schemeClr>
                </a:solidFill>
                <a:latin typeface="Gotham Book" pitchFamily="50" charset="0"/>
                <a:cs typeface="Gotham Book" pitchFamily="50" charset="0"/>
              </a:rPr>
              <a:t>Programs &amp; Initiatives </a:t>
            </a:r>
          </a:p>
          <a:p>
            <a:pPr marL="0" lvl="0" indent="0">
              <a:buNone/>
            </a:pPr>
            <a:endParaRPr lang="en-US" dirty="0">
              <a:solidFill>
                <a:schemeClr val="accent1">
                  <a:lumMod val="40000"/>
                  <a:lumOff val="60000"/>
                </a:schemeClr>
              </a:solidFill>
              <a:latin typeface="Gotham Book" pitchFamily="50" charset="0"/>
              <a:cs typeface="Gotham Book" pitchFamily="50" charset="0"/>
            </a:endParaRPr>
          </a:p>
          <a:p>
            <a:pPr marL="0" lvl="0" indent="0">
              <a:buNone/>
            </a:pPr>
            <a:r>
              <a:rPr lang="en-US" dirty="0">
                <a:solidFill>
                  <a:schemeClr val="accent1">
                    <a:lumMod val="40000"/>
                    <a:lumOff val="60000"/>
                  </a:schemeClr>
                </a:solidFill>
                <a:latin typeface="Gotham Book" pitchFamily="50" charset="0"/>
                <a:cs typeface="Gotham Book" pitchFamily="50" charset="0"/>
              </a:rPr>
              <a:t>Community &amp; Business Support </a:t>
            </a:r>
          </a:p>
          <a:p>
            <a:pPr marL="0" lvl="0" indent="0">
              <a:buNone/>
            </a:pPr>
            <a:endParaRPr lang="en-US" dirty="0">
              <a:solidFill>
                <a:schemeClr val="accent1">
                  <a:lumMod val="40000"/>
                  <a:lumOff val="60000"/>
                </a:schemeClr>
              </a:solidFill>
              <a:latin typeface="Gotham Book" pitchFamily="50" charset="0"/>
              <a:cs typeface="Gotham Book" pitchFamily="50" charset="0"/>
            </a:endParaRPr>
          </a:p>
          <a:p>
            <a:pPr marL="0" lvl="0" indent="0">
              <a:buNone/>
            </a:pPr>
            <a:r>
              <a:rPr lang="en-US" dirty="0">
                <a:solidFill>
                  <a:schemeClr val="accent1">
                    <a:lumMod val="40000"/>
                    <a:lumOff val="60000"/>
                  </a:schemeClr>
                </a:solidFill>
                <a:latin typeface="Gotham Book" pitchFamily="50" charset="0"/>
                <a:cs typeface="Gotham Book" pitchFamily="50" charset="0"/>
              </a:rPr>
              <a:t>Partnerships</a:t>
            </a:r>
          </a:p>
          <a:p>
            <a:pPr marL="0" lvl="0" indent="0">
              <a:buNone/>
            </a:pPr>
            <a:endParaRPr lang="en-US" dirty="0">
              <a:solidFill>
                <a:schemeClr val="accent1">
                  <a:lumMod val="40000"/>
                  <a:lumOff val="60000"/>
                </a:schemeClr>
              </a:solidFill>
              <a:latin typeface="Gotham Book" pitchFamily="50" charset="0"/>
              <a:cs typeface="Gotham Book" pitchFamily="50" charset="0"/>
            </a:endParaRPr>
          </a:p>
          <a:p>
            <a:pPr marL="0" lvl="0" indent="0">
              <a:buNone/>
            </a:pPr>
            <a:r>
              <a:rPr lang="en-US" dirty="0">
                <a:solidFill>
                  <a:schemeClr val="accent1">
                    <a:lumMod val="40000"/>
                    <a:lumOff val="60000"/>
                  </a:schemeClr>
                </a:solidFill>
                <a:latin typeface="Gotham Book" pitchFamily="50" charset="0"/>
                <a:cs typeface="Gotham Book" pitchFamily="50" charset="0"/>
              </a:rPr>
              <a:t>Public Realm Activations </a:t>
            </a:r>
          </a:p>
        </p:txBody>
      </p:sp>
      <p:sp>
        <p:nvSpPr>
          <p:cNvPr id="5" name="Content Placeholder 3"/>
          <p:cNvSpPr txBox="1">
            <a:spLocks/>
          </p:cNvSpPr>
          <p:nvPr/>
        </p:nvSpPr>
        <p:spPr>
          <a:xfrm>
            <a:off x="6898757" y="6375324"/>
            <a:ext cx="3464443" cy="424732"/>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CA" sz="1200" dirty="0">
                <a:solidFill>
                  <a:schemeClr val="accent6">
                    <a:lumMod val="50000"/>
                  </a:schemeClr>
                </a:solidFill>
                <a:latin typeface="Gotham Book" pitchFamily="50" charset="0"/>
                <a:ea typeface="Calibri" panose="020F0502020204030204" pitchFamily="34" charset="0"/>
                <a:cs typeface="Gotham Book" pitchFamily="50" charset="0"/>
              </a:rPr>
              <a:t>Ray Vidal, </a:t>
            </a:r>
            <a:r>
              <a:rPr lang="en-CA" sz="1200" i="1" dirty="0">
                <a:solidFill>
                  <a:schemeClr val="accent6">
                    <a:lumMod val="50000"/>
                  </a:schemeClr>
                </a:solidFill>
                <a:latin typeface="Gotham Book" pitchFamily="50" charset="0"/>
                <a:ea typeface="Calibri" panose="020F0502020204030204" pitchFamily="34" charset="0"/>
                <a:cs typeface="Gotham Book" pitchFamily="50" charset="0"/>
              </a:rPr>
              <a:t>Ebb and Flow, </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2021. Civic Centre </a:t>
            </a:r>
            <a:r>
              <a:rPr lang="en-CA" sz="1200" dirty="0" err="1">
                <a:solidFill>
                  <a:schemeClr val="accent6">
                    <a:lumMod val="50000"/>
                  </a:schemeClr>
                </a:solidFill>
                <a:latin typeface="Gotham Book" pitchFamily="50" charset="0"/>
                <a:ea typeface="Calibri" panose="020F0502020204030204" pitchFamily="34" charset="0"/>
                <a:cs typeface="Gotham Book" pitchFamily="50" charset="0"/>
              </a:rPr>
              <a:t>Skatepark</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 Photography by Tylor Key </a:t>
            </a:r>
            <a:r>
              <a:rPr lang="en-CA" sz="1200" dirty="0" err="1">
                <a:solidFill>
                  <a:schemeClr val="accent6">
                    <a:lumMod val="50000"/>
                  </a:schemeClr>
                </a:solidFill>
                <a:latin typeface="Gotham Book" pitchFamily="50" charset="0"/>
                <a:ea typeface="Calibri" panose="020F0502020204030204" pitchFamily="34" charset="0"/>
                <a:cs typeface="Gotham Book" pitchFamily="50" charset="0"/>
              </a:rPr>
              <a:t>Carr</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a:t>
            </a:r>
          </a:p>
        </p:txBody>
      </p:sp>
    </p:spTree>
    <p:extLst>
      <p:ext uri="{BB962C8B-B14F-4D97-AF65-F5344CB8AC3E}">
        <p14:creationId xmlns:p14="http://schemas.microsoft.com/office/powerpoint/2010/main" val="3546022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96" y="-1080142"/>
            <a:ext cx="12767295" cy="8519354"/>
          </a:xfrm>
          <a:prstGeom prst="rect">
            <a:avLst/>
          </a:prstGeom>
        </p:spPr>
      </p:pic>
      <p:sp>
        <p:nvSpPr>
          <p:cNvPr id="2" name="Title 1"/>
          <p:cNvSpPr>
            <a:spLocks noGrp="1"/>
          </p:cNvSpPr>
          <p:nvPr>
            <p:ph type="title"/>
          </p:nvPr>
        </p:nvSpPr>
        <p:spPr>
          <a:xfrm>
            <a:off x="816076" y="365125"/>
            <a:ext cx="8648765" cy="854075"/>
          </a:xfrm>
          <a:solidFill>
            <a:schemeClr val="accent6">
              <a:lumMod val="20000"/>
              <a:lumOff val="80000"/>
            </a:schemeClr>
          </a:solidFill>
        </p:spPr>
        <p:txBody>
          <a:bodyPr>
            <a:normAutofit/>
          </a:bodyPr>
          <a:lstStyle/>
          <a:p>
            <a:r>
              <a:rPr lang="en-US" dirty="0">
                <a:solidFill>
                  <a:schemeClr val="accent6">
                    <a:lumMod val="50000"/>
                  </a:schemeClr>
                </a:solidFill>
                <a:latin typeface="Gotham Medium" pitchFamily="50" charset="0"/>
                <a:cs typeface="Gotham Medium" pitchFamily="50" charset="0"/>
              </a:rPr>
              <a:t>Policies, Studies &amp; Guidelines</a:t>
            </a:r>
            <a:endParaRPr lang="en-CA" dirty="0">
              <a:solidFill>
                <a:schemeClr val="accent6">
                  <a:lumMod val="50000"/>
                </a:schemeClr>
              </a:solidFill>
              <a:latin typeface="Gotham Medium" pitchFamily="50" charset="0"/>
              <a:cs typeface="Gotham Medium" pitchFamily="50" charset="0"/>
            </a:endParaRPr>
          </a:p>
        </p:txBody>
      </p:sp>
    </p:spTree>
    <p:extLst>
      <p:ext uri="{BB962C8B-B14F-4D97-AF65-F5344CB8AC3E}">
        <p14:creationId xmlns:p14="http://schemas.microsoft.com/office/powerpoint/2010/main" val="2101386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mississauga.ca/wp-content/uploads/sites/10/2023/04/PATCH_Region-of-Peel_Burnhamthorpe-Mendonca-Public-art-on-construction-hoard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35" y="-1301110"/>
            <a:ext cx="12480759" cy="83245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16076" y="365125"/>
            <a:ext cx="9842825" cy="854075"/>
          </a:xfrm>
          <a:solidFill>
            <a:schemeClr val="accent6">
              <a:lumMod val="20000"/>
              <a:lumOff val="80000"/>
            </a:schemeClr>
          </a:solidFill>
        </p:spPr>
        <p:txBody>
          <a:bodyPr>
            <a:normAutofit fontScale="90000"/>
          </a:bodyPr>
          <a:lstStyle/>
          <a:p>
            <a:r>
              <a:rPr lang="en-US" dirty="0">
                <a:solidFill>
                  <a:schemeClr val="accent6">
                    <a:lumMod val="50000"/>
                  </a:schemeClr>
                </a:solidFill>
                <a:latin typeface="Gotham Medium" pitchFamily="50" charset="0"/>
                <a:cs typeface="Gotham Medium" pitchFamily="50" charset="0"/>
              </a:rPr>
              <a:t>Public Art on Construction Hoarding</a:t>
            </a:r>
            <a:endParaRPr lang="en-CA" dirty="0">
              <a:solidFill>
                <a:schemeClr val="accent6">
                  <a:lumMod val="50000"/>
                </a:schemeClr>
              </a:solidFill>
              <a:latin typeface="Gotham Medium" pitchFamily="50" charset="0"/>
              <a:cs typeface="Gotham Medium" pitchFamily="50" charset="0"/>
            </a:endParaRPr>
          </a:p>
        </p:txBody>
      </p:sp>
      <p:pic>
        <p:nvPicPr>
          <p:cNvPr id="3" name="Picture 2"/>
          <p:cNvPicPr>
            <a:picLocks noChangeAspect="1"/>
          </p:cNvPicPr>
          <p:nvPr/>
        </p:nvPicPr>
        <p:blipFill>
          <a:blip r:embed="rId4"/>
          <a:stretch>
            <a:fillRect/>
          </a:stretch>
        </p:blipFill>
        <p:spPr>
          <a:xfrm>
            <a:off x="816076" y="1630301"/>
            <a:ext cx="6033944" cy="4653355"/>
          </a:xfrm>
          <a:prstGeom prst="rect">
            <a:avLst/>
          </a:prstGeom>
        </p:spPr>
      </p:pic>
      <p:sp>
        <p:nvSpPr>
          <p:cNvPr id="5" name="Content Placeholder 3"/>
          <p:cNvSpPr txBox="1">
            <a:spLocks/>
          </p:cNvSpPr>
          <p:nvPr/>
        </p:nvSpPr>
        <p:spPr>
          <a:xfrm>
            <a:off x="838199" y="6375324"/>
            <a:ext cx="7391401" cy="258532"/>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CA" sz="1200" dirty="0" err="1">
                <a:solidFill>
                  <a:schemeClr val="accent6">
                    <a:lumMod val="50000"/>
                  </a:schemeClr>
                </a:solidFill>
                <a:latin typeface="Gotham Book" pitchFamily="50" charset="0"/>
                <a:ea typeface="Calibri" panose="020F0502020204030204" pitchFamily="34" charset="0"/>
                <a:cs typeface="Gotham Book" pitchFamily="50" charset="0"/>
              </a:rPr>
              <a:t>Wenting</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 Li, </a:t>
            </a:r>
            <a:r>
              <a:rPr lang="en-CA" sz="1200" i="1" dirty="0">
                <a:solidFill>
                  <a:schemeClr val="accent6">
                    <a:lumMod val="50000"/>
                  </a:schemeClr>
                </a:solidFill>
                <a:latin typeface="Gotham Book" pitchFamily="50" charset="0"/>
                <a:ea typeface="Calibri" panose="020F0502020204030204" pitchFamily="34" charset="0"/>
                <a:cs typeface="Gotham Book" pitchFamily="50" charset="0"/>
              </a:rPr>
              <a:t>City Builders, </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2018. Burnhamthorpe Road West. Photography by Sharon </a:t>
            </a:r>
            <a:r>
              <a:rPr lang="en-CA" sz="1200" dirty="0" err="1">
                <a:solidFill>
                  <a:schemeClr val="accent6">
                    <a:lumMod val="50000"/>
                  </a:schemeClr>
                </a:solidFill>
                <a:latin typeface="Gotham Book" pitchFamily="50" charset="0"/>
                <a:ea typeface="Calibri" panose="020F0502020204030204" pitchFamily="34" charset="0"/>
                <a:cs typeface="Gotham Book" pitchFamily="50" charset="0"/>
              </a:rPr>
              <a:t>Mendonca</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a:t>
            </a:r>
          </a:p>
        </p:txBody>
      </p:sp>
    </p:spTree>
    <p:extLst>
      <p:ext uri="{BB962C8B-B14F-4D97-AF65-F5344CB8AC3E}">
        <p14:creationId xmlns:p14="http://schemas.microsoft.com/office/powerpoint/2010/main" val="449248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dam Pulicicchio Photography-Jul-29-22-Summer Concert Series-Khay-WEB-1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64" y="-734434"/>
            <a:ext cx="12368464" cy="82436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16077" y="365125"/>
            <a:ext cx="8119376" cy="854075"/>
          </a:xfrm>
          <a:solidFill>
            <a:schemeClr val="accent6">
              <a:lumMod val="20000"/>
              <a:lumOff val="80000"/>
            </a:schemeClr>
          </a:solidFill>
        </p:spPr>
        <p:txBody>
          <a:bodyPr>
            <a:normAutofit/>
          </a:bodyPr>
          <a:lstStyle/>
          <a:p>
            <a:r>
              <a:rPr lang="en-US" dirty="0">
                <a:solidFill>
                  <a:schemeClr val="accent6">
                    <a:lumMod val="50000"/>
                  </a:schemeClr>
                </a:solidFill>
                <a:latin typeface="Gotham Medium" pitchFamily="50" charset="0"/>
                <a:cs typeface="Gotham Medium" pitchFamily="50" charset="0"/>
              </a:rPr>
              <a:t>Programs &amp; Initiatives</a:t>
            </a:r>
            <a:endParaRPr lang="en-CA" dirty="0">
              <a:solidFill>
                <a:schemeClr val="accent6">
                  <a:lumMod val="50000"/>
                </a:schemeClr>
              </a:solidFill>
              <a:latin typeface="Gotham Medium" pitchFamily="50" charset="0"/>
              <a:cs typeface="Gotham Medium" pitchFamily="50" charset="0"/>
            </a:endParaRPr>
          </a:p>
        </p:txBody>
      </p:sp>
      <p:pic>
        <p:nvPicPr>
          <p:cNvPr id="4" name="Picture 4" descr="Adam Pulicicchio Photography-Jul-29-22-Summer Concert Series-Khay-WEB-109.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114" b="98352" l="7204" r="67888">
                        <a14:foregroundMark x1="22711" y1="9341" x2="22711" y2="9341"/>
                        <a14:foregroundMark x1="48352" y1="9707" x2="48352" y2="9707"/>
                        <a14:foregroundMark x1="38584" y1="86996" x2="38584" y2="86996"/>
                        <a14:foregroundMark x1="10745" y1="88462" x2="10745" y2="88462"/>
                        <a14:foregroundMark x1="38828" y1="91026" x2="38828" y2="91026"/>
                        <a14:foregroundMark x1="38950" y1="97070" x2="38950" y2="97070"/>
                        <a14:foregroundMark x1="38950" y1="98352" x2="38950" y2="98352"/>
                        <a14:backgroundMark x1="54335" y1="7509" x2="63980" y2="25824"/>
                        <a14:backgroundMark x1="52625" y1="17949" x2="59463" y2="37729"/>
                        <a14:backgroundMark x1="21490" y1="5495" x2="16972" y2="34982"/>
                      </a14:backgroundRemoval>
                    </a14:imgEffect>
                  </a14:imgLayer>
                </a14:imgProps>
              </a:ext>
              <a:ext uri="{28A0092B-C50C-407E-A947-70E740481C1C}">
                <a14:useLocalDpi xmlns:a14="http://schemas.microsoft.com/office/drawing/2010/main" val="0"/>
              </a:ext>
            </a:extLst>
          </a:blip>
          <a:srcRect l="-9207" t="7225" r="24569" b="8134"/>
          <a:stretch/>
        </p:blipFill>
        <p:spPr bwMode="auto">
          <a:xfrm>
            <a:off x="8041671" y="4713768"/>
            <a:ext cx="3572591" cy="2382890"/>
          </a:xfrm>
          <a:prstGeom prst="trapezoi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509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0655"/>
            <a:ext cx="12192000" cy="8128000"/>
          </a:xfrm>
          <a:prstGeom prst="rect">
            <a:avLst/>
          </a:prstGeom>
        </p:spPr>
      </p:pic>
      <p:sp>
        <p:nvSpPr>
          <p:cNvPr id="2" name="Title 1"/>
          <p:cNvSpPr>
            <a:spLocks noGrp="1"/>
          </p:cNvSpPr>
          <p:nvPr>
            <p:ph type="title"/>
          </p:nvPr>
        </p:nvSpPr>
        <p:spPr>
          <a:xfrm>
            <a:off x="816076" y="365125"/>
            <a:ext cx="8376049" cy="854075"/>
          </a:xfrm>
          <a:solidFill>
            <a:schemeClr val="accent6">
              <a:lumMod val="20000"/>
              <a:lumOff val="80000"/>
            </a:schemeClr>
          </a:solidFill>
        </p:spPr>
        <p:txBody>
          <a:bodyPr>
            <a:normAutofit fontScale="90000"/>
          </a:bodyPr>
          <a:lstStyle/>
          <a:p>
            <a:pPr algn="ctr"/>
            <a:r>
              <a:rPr lang="en-US" dirty="0">
                <a:solidFill>
                  <a:schemeClr val="accent6">
                    <a:lumMod val="50000"/>
                  </a:schemeClr>
                </a:solidFill>
                <a:latin typeface="Gotham Medium" pitchFamily="50" charset="0"/>
                <a:cs typeface="Gotham Medium" pitchFamily="50" charset="0"/>
              </a:rPr>
              <a:t>Community &amp; Business Support</a:t>
            </a:r>
            <a:endParaRPr lang="en-CA" dirty="0">
              <a:solidFill>
                <a:schemeClr val="accent6">
                  <a:lumMod val="50000"/>
                </a:schemeClr>
              </a:solidFill>
              <a:latin typeface="Gotham Medium" pitchFamily="50" charset="0"/>
              <a:cs typeface="Gotham Medium" pitchFamily="50" charset="0"/>
            </a:endParaRPr>
          </a:p>
        </p:txBody>
      </p:sp>
      <p:sp>
        <p:nvSpPr>
          <p:cNvPr id="4" name="Content Placeholder 3"/>
          <p:cNvSpPr txBox="1">
            <a:spLocks/>
          </p:cNvSpPr>
          <p:nvPr/>
        </p:nvSpPr>
        <p:spPr>
          <a:xfrm>
            <a:off x="838200" y="6375324"/>
            <a:ext cx="8164034" cy="258532"/>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CA" sz="1200" dirty="0" err="1">
                <a:solidFill>
                  <a:schemeClr val="accent6">
                    <a:lumMod val="50000"/>
                  </a:schemeClr>
                </a:solidFill>
                <a:latin typeface="Gotham Book" pitchFamily="50" charset="0"/>
                <a:ea typeface="Calibri" panose="020F0502020204030204" pitchFamily="34" charset="0"/>
                <a:cs typeface="Gotham Book" pitchFamily="50" charset="0"/>
              </a:rPr>
              <a:t>Pranavi</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 </a:t>
            </a:r>
            <a:r>
              <a:rPr lang="en-CA" sz="1200" dirty="0" err="1">
                <a:solidFill>
                  <a:schemeClr val="accent6">
                    <a:lumMod val="50000"/>
                  </a:schemeClr>
                </a:solidFill>
                <a:latin typeface="Gotham Book" pitchFamily="50" charset="0"/>
                <a:ea typeface="Calibri" panose="020F0502020204030204" pitchFamily="34" charset="0"/>
                <a:cs typeface="Gotham Book" pitchFamily="50" charset="0"/>
              </a:rPr>
              <a:t>Suthagar</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 </a:t>
            </a:r>
            <a:r>
              <a:rPr lang="en-CA" sz="1200" i="1" dirty="0">
                <a:solidFill>
                  <a:schemeClr val="accent6">
                    <a:lumMod val="50000"/>
                  </a:schemeClr>
                </a:solidFill>
                <a:latin typeface="Gotham Book" pitchFamily="50" charset="0"/>
                <a:ea typeface="Calibri" panose="020F0502020204030204" pitchFamily="34" charset="0"/>
                <a:cs typeface="Gotham Book" pitchFamily="50" charset="0"/>
              </a:rPr>
              <a:t>Mississauga Made Tourism Banner Campaign, </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2020. Photography by Tori </a:t>
            </a:r>
            <a:r>
              <a:rPr lang="en-CA" sz="1200" dirty="0" err="1">
                <a:solidFill>
                  <a:schemeClr val="accent6">
                    <a:lumMod val="50000"/>
                  </a:schemeClr>
                </a:solidFill>
                <a:latin typeface="Gotham Book" pitchFamily="50" charset="0"/>
                <a:ea typeface="Calibri" panose="020F0502020204030204" pitchFamily="34" charset="0"/>
                <a:cs typeface="Gotham Book" pitchFamily="50" charset="0"/>
              </a:rPr>
              <a:t>Lambermont</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a:t>
            </a:r>
          </a:p>
        </p:txBody>
      </p:sp>
    </p:spTree>
    <p:extLst>
      <p:ext uri="{BB962C8B-B14F-4D97-AF65-F5344CB8AC3E}">
        <p14:creationId xmlns:p14="http://schemas.microsoft.com/office/powerpoint/2010/main" val="715590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33" y="-367494"/>
            <a:ext cx="12421966" cy="8281311"/>
          </a:xfrm>
          <a:prstGeom prst="rect">
            <a:avLst/>
          </a:prstGeom>
        </p:spPr>
      </p:pic>
      <p:sp>
        <p:nvSpPr>
          <p:cNvPr id="2" name="Title 1"/>
          <p:cNvSpPr>
            <a:spLocks noGrp="1"/>
          </p:cNvSpPr>
          <p:nvPr>
            <p:ph type="title"/>
          </p:nvPr>
        </p:nvSpPr>
        <p:spPr>
          <a:xfrm>
            <a:off x="816076" y="365125"/>
            <a:ext cx="7988113" cy="854075"/>
          </a:xfrm>
          <a:solidFill>
            <a:schemeClr val="accent6">
              <a:lumMod val="20000"/>
              <a:lumOff val="80000"/>
            </a:schemeClr>
          </a:solidFill>
        </p:spPr>
        <p:txBody>
          <a:bodyPr>
            <a:normAutofit/>
          </a:bodyPr>
          <a:lstStyle/>
          <a:p>
            <a:pPr algn="ctr"/>
            <a:r>
              <a:rPr lang="en-US" dirty="0">
                <a:solidFill>
                  <a:schemeClr val="accent6">
                    <a:lumMod val="50000"/>
                  </a:schemeClr>
                </a:solidFill>
                <a:latin typeface="Gotham Medium" pitchFamily="50" charset="0"/>
                <a:cs typeface="Gotham Medium" pitchFamily="50" charset="0"/>
              </a:rPr>
              <a:t>The City’s Banner Program</a:t>
            </a:r>
            <a:endParaRPr lang="en-CA" dirty="0">
              <a:solidFill>
                <a:schemeClr val="accent6">
                  <a:lumMod val="50000"/>
                </a:schemeClr>
              </a:solidFill>
              <a:latin typeface="Gotham Medium" pitchFamily="50" charset="0"/>
              <a:cs typeface="Gotham Medium" pitchFamily="50" charset="0"/>
            </a:endParaRPr>
          </a:p>
        </p:txBody>
      </p:sp>
      <p:sp>
        <p:nvSpPr>
          <p:cNvPr id="7" name="Content Placeholder 3"/>
          <p:cNvSpPr txBox="1">
            <a:spLocks/>
          </p:cNvSpPr>
          <p:nvPr/>
        </p:nvSpPr>
        <p:spPr>
          <a:xfrm>
            <a:off x="838199" y="6375324"/>
            <a:ext cx="9333615" cy="258532"/>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CA" sz="1200" dirty="0">
                <a:solidFill>
                  <a:schemeClr val="accent6">
                    <a:lumMod val="50000"/>
                  </a:schemeClr>
                </a:solidFill>
                <a:latin typeface="Gotham Book" pitchFamily="50" charset="0"/>
                <a:ea typeface="Calibri" panose="020F0502020204030204" pitchFamily="34" charset="0"/>
                <a:cs typeface="Gotham Book" pitchFamily="50" charset="0"/>
              </a:rPr>
              <a:t>Ai, </a:t>
            </a:r>
            <a:r>
              <a:rPr lang="en-CA" sz="1200" i="1" dirty="0">
                <a:solidFill>
                  <a:schemeClr val="accent6">
                    <a:lumMod val="50000"/>
                  </a:schemeClr>
                </a:solidFill>
                <a:latin typeface="Gotham Book" pitchFamily="50" charset="0"/>
                <a:ea typeface="Calibri" panose="020F0502020204030204" pitchFamily="34" charset="0"/>
                <a:cs typeface="Gotham Book" pitchFamily="50" charset="0"/>
              </a:rPr>
              <a:t>Summer connections, </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2022. City of Mississauga Temporary Public Art Collection. Photography by Tori </a:t>
            </a:r>
            <a:r>
              <a:rPr lang="en-CA" sz="1200" dirty="0" err="1">
                <a:solidFill>
                  <a:schemeClr val="accent6">
                    <a:lumMod val="50000"/>
                  </a:schemeClr>
                </a:solidFill>
                <a:latin typeface="Gotham Book" pitchFamily="50" charset="0"/>
                <a:ea typeface="Calibri" panose="020F0502020204030204" pitchFamily="34" charset="0"/>
                <a:cs typeface="Gotham Book" pitchFamily="50" charset="0"/>
              </a:rPr>
              <a:t>Lambermont</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a:t>
            </a:r>
          </a:p>
        </p:txBody>
      </p:sp>
    </p:spTree>
    <p:extLst>
      <p:ext uri="{BB962C8B-B14F-4D97-AF65-F5344CB8AC3E}">
        <p14:creationId xmlns:p14="http://schemas.microsoft.com/office/powerpoint/2010/main" val="1276892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378" y="-433138"/>
            <a:ext cx="12336378" cy="8240315"/>
          </a:xfrm>
          <a:prstGeom prst="rect">
            <a:avLst/>
          </a:prstGeom>
        </p:spPr>
      </p:pic>
      <p:sp>
        <p:nvSpPr>
          <p:cNvPr id="2" name="Title 1"/>
          <p:cNvSpPr>
            <a:spLocks noGrp="1"/>
          </p:cNvSpPr>
          <p:nvPr>
            <p:ph type="title"/>
          </p:nvPr>
        </p:nvSpPr>
        <p:spPr>
          <a:xfrm>
            <a:off x="816077" y="365125"/>
            <a:ext cx="4044681" cy="854075"/>
          </a:xfrm>
          <a:solidFill>
            <a:schemeClr val="accent6">
              <a:lumMod val="20000"/>
              <a:lumOff val="80000"/>
            </a:schemeClr>
          </a:solidFill>
        </p:spPr>
        <p:txBody>
          <a:bodyPr>
            <a:normAutofit/>
          </a:bodyPr>
          <a:lstStyle/>
          <a:p>
            <a:pPr algn="ctr"/>
            <a:r>
              <a:rPr lang="en-US" dirty="0">
                <a:solidFill>
                  <a:schemeClr val="accent6">
                    <a:lumMod val="50000"/>
                  </a:schemeClr>
                </a:solidFill>
                <a:latin typeface="Gotham Medium" pitchFamily="50" charset="0"/>
                <a:cs typeface="Gotham Medium" pitchFamily="50" charset="0"/>
              </a:rPr>
              <a:t>Partnerships</a:t>
            </a:r>
            <a:endParaRPr lang="en-CA" dirty="0">
              <a:solidFill>
                <a:schemeClr val="accent6">
                  <a:lumMod val="50000"/>
                </a:schemeClr>
              </a:solidFill>
              <a:latin typeface="Gotham Medium" pitchFamily="50" charset="0"/>
              <a:cs typeface="Gotham Medium" pitchFamily="50" charset="0"/>
            </a:endParaRPr>
          </a:p>
        </p:txBody>
      </p:sp>
    </p:spTree>
    <p:extLst>
      <p:ext uri="{BB962C8B-B14F-4D97-AF65-F5344CB8AC3E}">
        <p14:creationId xmlns:p14="http://schemas.microsoft.com/office/powerpoint/2010/main" val="342976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0423"/>
            <a:ext cx="12192000" cy="8143875"/>
          </a:xfrm>
          <a:prstGeom prst="rect">
            <a:avLst/>
          </a:prstGeom>
        </p:spPr>
      </p:pic>
      <p:sp>
        <p:nvSpPr>
          <p:cNvPr id="2" name="Title 1"/>
          <p:cNvSpPr>
            <a:spLocks noGrp="1"/>
          </p:cNvSpPr>
          <p:nvPr>
            <p:ph type="title"/>
          </p:nvPr>
        </p:nvSpPr>
        <p:spPr>
          <a:xfrm>
            <a:off x="816077" y="365125"/>
            <a:ext cx="7413523" cy="854075"/>
          </a:xfrm>
          <a:solidFill>
            <a:schemeClr val="accent6">
              <a:lumMod val="20000"/>
              <a:lumOff val="80000"/>
            </a:schemeClr>
          </a:solidFill>
        </p:spPr>
        <p:txBody>
          <a:bodyPr>
            <a:normAutofit/>
          </a:bodyPr>
          <a:lstStyle/>
          <a:p>
            <a:pPr algn="ctr"/>
            <a:r>
              <a:rPr lang="en-US" dirty="0">
                <a:solidFill>
                  <a:schemeClr val="accent6">
                    <a:lumMod val="50000"/>
                  </a:schemeClr>
                </a:solidFill>
                <a:latin typeface="Gotham Medium" pitchFamily="50" charset="0"/>
                <a:cs typeface="Gotham Medium" pitchFamily="50" charset="0"/>
              </a:rPr>
              <a:t>Public Realm Activations </a:t>
            </a:r>
            <a:endParaRPr lang="en-CA" dirty="0">
              <a:solidFill>
                <a:schemeClr val="accent6">
                  <a:lumMod val="50000"/>
                </a:schemeClr>
              </a:solidFill>
              <a:latin typeface="Gotham Medium" pitchFamily="50" charset="0"/>
              <a:cs typeface="Gotham Medium" pitchFamily="50" charset="0"/>
            </a:endParaRPr>
          </a:p>
        </p:txBody>
      </p:sp>
      <p:sp>
        <p:nvSpPr>
          <p:cNvPr id="4" name="Content Placeholder 3"/>
          <p:cNvSpPr txBox="1">
            <a:spLocks/>
          </p:cNvSpPr>
          <p:nvPr/>
        </p:nvSpPr>
        <p:spPr>
          <a:xfrm>
            <a:off x="838198" y="6375324"/>
            <a:ext cx="9439941" cy="258532"/>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US" sz="1200" dirty="0">
                <a:solidFill>
                  <a:schemeClr val="accent6">
                    <a:lumMod val="50000"/>
                  </a:schemeClr>
                </a:solidFill>
                <a:latin typeface="Gotham Book" pitchFamily="50" charset="0"/>
                <a:ea typeface="Calibri" panose="020F0502020204030204" pitchFamily="34" charset="0"/>
                <a:cs typeface="Gotham Book" pitchFamily="50" charset="0"/>
              </a:rPr>
              <a:t>SHEEEP Studio, </a:t>
            </a:r>
            <a:r>
              <a:rPr lang="en-US" sz="1200" i="1" dirty="0">
                <a:solidFill>
                  <a:schemeClr val="accent6">
                    <a:lumMod val="50000"/>
                  </a:schemeClr>
                </a:solidFill>
                <a:latin typeface="Gotham Book" pitchFamily="50" charset="0"/>
                <a:ea typeface="Calibri" panose="020F0502020204030204" pitchFamily="34" charset="0"/>
                <a:cs typeface="Gotham Book" pitchFamily="50" charset="0"/>
              </a:rPr>
              <a:t>Community Exchange Pods</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 2022. Westwood Transit Terminal, Malton, Photography by Tori </a:t>
            </a:r>
            <a:r>
              <a:rPr lang="en-US" sz="1200" dirty="0" err="1">
                <a:solidFill>
                  <a:schemeClr val="accent6">
                    <a:lumMod val="50000"/>
                  </a:schemeClr>
                </a:solidFill>
                <a:latin typeface="Gotham Book" pitchFamily="50" charset="0"/>
                <a:ea typeface="Calibri" panose="020F0502020204030204" pitchFamily="34" charset="0"/>
                <a:cs typeface="Gotham Book" pitchFamily="50" charset="0"/>
              </a:rPr>
              <a:t>Lambermont</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a:t>
            </a:r>
            <a:endParaRPr lang="en-CA" sz="1200" i="1" dirty="0">
              <a:solidFill>
                <a:schemeClr val="accent1">
                  <a:lumMod val="75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1647051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CA" dirty="0">
                <a:solidFill>
                  <a:schemeClr val="accent1">
                    <a:lumMod val="20000"/>
                    <a:lumOff val="80000"/>
                  </a:schemeClr>
                </a:solidFill>
                <a:latin typeface="Gotham Medium" pitchFamily="50" charset="0"/>
                <a:cs typeface="Gotham Medium" pitchFamily="50" charset="0"/>
              </a:rPr>
              <a:t>Q&amp;A</a:t>
            </a:r>
          </a:p>
        </p:txBody>
      </p:sp>
      <p:sp>
        <p:nvSpPr>
          <p:cNvPr id="3" name="Content Placeholder 2"/>
          <p:cNvSpPr>
            <a:spLocks noGrp="1"/>
          </p:cNvSpPr>
          <p:nvPr>
            <p:ph idx="1"/>
          </p:nvPr>
        </p:nvSpPr>
        <p:spPr/>
        <p:txBody>
          <a:bodyPr/>
          <a:lstStyle/>
          <a:p>
            <a:r>
              <a:rPr lang="en-US" dirty="0">
                <a:solidFill>
                  <a:schemeClr val="accent1">
                    <a:lumMod val="20000"/>
                    <a:lumOff val="80000"/>
                  </a:schemeClr>
                </a:solidFill>
                <a:latin typeface="Gotham Book" pitchFamily="50" charset="0"/>
                <a:cs typeface="Gotham Book" pitchFamily="50" charset="0"/>
              </a:rPr>
              <a:t>What kinds of post-pandemic recovery initiatives did your local municipality launch to support local art and cultural initiatives? And/or to support your BIA and main streets? </a:t>
            </a:r>
          </a:p>
          <a:p>
            <a:endParaRPr lang="en-US" dirty="0">
              <a:solidFill>
                <a:schemeClr val="accent1">
                  <a:lumMod val="20000"/>
                  <a:lumOff val="80000"/>
                </a:schemeClr>
              </a:solidFill>
              <a:latin typeface="Gotham Book" pitchFamily="50" charset="0"/>
              <a:cs typeface="Gotham Book" pitchFamily="50" charset="0"/>
            </a:endParaRPr>
          </a:p>
          <a:p>
            <a:r>
              <a:rPr lang="en-US" dirty="0">
                <a:solidFill>
                  <a:schemeClr val="accent1">
                    <a:lumMod val="20000"/>
                    <a:lumOff val="80000"/>
                  </a:schemeClr>
                </a:solidFill>
                <a:latin typeface="Gotham Book" pitchFamily="50" charset="0"/>
                <a:cs typeface="Gotham Book" pitchFamily="50" charset="0"/>
              </a:rPr>
              <a:t>What efforts did your BIA launch to encourage people to support local businesses and invite visitors to the area? </a:t>
            </a:r>
            <a:endParaRPr lang="en-CA" dirty="0">
              <a:solidFill>
                <a:schemeClr val="accent1">
                  <a:lumMod val="20000"/>
                  <a:lumOff val="80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147911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3946"/>
            <a:ext cx="12192000" cy="9139689"/>
          </a:xfrm>
          <a:prstGeom prst="rect">
            <a:avLst/>
          </a:prstGeom>
        </p:spPr>
      </p:pic>
      <p:sp>
        <p:nvSpPr>
          <p:cNvPr id="2" name="Title 1"/>
          <p:cNvSpPr>
            <a:spLocks noGrp="1"/>
          </p:cNvSpPr>
          <p:nvPr>
            <p:ph type="title"/>
          </p:nvPr>
        </p:nvSpPr>
        <p:spPr>
          <a:xfrm>
            <a:off x="816077" y="365125"/>
            <a:ext cx="6563291" cy="854075"/>
          </a:xfrm>
          <a:solidFill>
            <a:schemeClr val="accent6">
              <a:lumMod val="20000"/>
              <a:lumOff val="80000"/>
            </a:schemeClr>
          </a:solidFill>
        </p:spPr>
        <p:txBody>
          <a:bodyPr>
            <a:normAutofit/>
          </a:bodyPr>
          <a:lstStyle/>
          <a:p>
            <a:pPr algn="ctr"/>
            <a:r>
              <a:rPr lang="en-US" dirty="0">
                <a:solidFill>
                  <a:schemeClr val="accent6">
                    <a:lumMod val="50000"/>
                  </a:schemeClr>
                </a:solidFill>
                <a:latin typeface="Gotham Medium" pitchFamily="50" charset="0"/>
                <a:cs typeface="Gotham Medium" pitchFamily="50" charset="0"/>
              </a:rPr>
              <a:t>Placemaking Program</a:t>
            </a:r>
            <a:endParaRPr lang="en-CA" dirty="0">
              <a:solidFill>
                <a:schemeClr val="accent6">
                  <a:lumMod val="50000"/>
                </a:schemeClr>
              </a:solidFill>
              <a:latin typeface="Gotham Medium" pitchFamily="50" charset="0"/>
              <a:cs typeface="Gotham Medium" pitchFamily="50" charset="0"/>
            </a:endParaRPr>
          </a:p>
        </p:txBody>
      </p:sp>
      <p:sp>
        <p:nvSpPr>
          <p:cNvPr id="4" name="Content Placeholder 3"/>
          <p:cNvSpPr txBox="1">
            <a:spLocks/>
          </p:cNvSpPr>
          <p:nvPr/>
        </p:nvSpPr>
        <p:spPr>
          <a:xfrm>
            <a:off x="838200" y="6375323"/>
            <a:ext cx="5357037" cy="258532"/>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US" sz="1200" dirty="0">
                <a:solidFill>
                  <a:schemeClr val="accent6">
                    <a:lumMod val="50000"/>
                  </a:schemeClr>
                </a:solidFill>
                <a:latin typeface="Gotham Book" pitchFamily="50" charset="0"/>
                <a:ea typeface="Calibri" panose="020F0502020204030204" pitchFamily="34" charset="0"/>
                <a:cs typeface="Gotham Book" pitchFamily="50" charset="0"/>
              </a:rPr>
              <a:t>Soon Cho, </a:t>
            </a:r>
            <a:r>
              <a:rPr lang="en-US" sz="1200" i="1" dirty="0">
                <a:solidFill>
                  <a:schemeClr val="accent6">
                    <a:lumMod val="50000"/>
                  </a:schemeClr>
                </a:solidFill>
                <a:latin typeface="Gotham Book" pitchFamily="50" charset="0"/>
                <a:ea typeface="Calibri" panose="020F0502020204030204" pitchFamily="34" charset="0"/>
                <a:cs typeface="Gotham Book" pitchFamily="50" charset="0"/>
              </a:rPr>
              <a:t>Living in Urban Nature</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 2023. Clarkson, </a:t>
            </a:r>
            <a:r>
              <a:rPr lang="en-US" sz="1200" dirty="0" err="1">
                <a:solidFill>
                  <a:schemeClr val="accent6">
                    <a:lumMod val="50000"/>
                  </a:schemeClr>
                </a:solidFill>
                <a:latin typeface="Gotham Book" pitchFamily="50" charset="0"/>
                <a:ea typeface="Calibri" panose="020F0502020204030204" pitchFamily="34" charset="0"/>
                <a:cs typeface="Gotham Book" pitchFamily="50" charset="0"/>
              </a:rPr>
              <a:t>Artscape</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 Atelier</a:t>
            </a:r>
            <a:r>
              <a:rPr lang="en-US" sz="1200" i="1" dirty="0">
                <a:solidFill>
                  <a:schemeClr val="accent6">
                    <a:lumMod val="50000"/>
                  </a:schemeClr>
                </a:solidFill>
                <a:latin typeface="Gotham Book" pitchFamily="50" charset="0"/>
                <a:ea typeface="Calibri" panose="020F0502020204030204" pitchFamily="34" charset="0"/>
                <a:cs typeface="Gotham Book" pitchFamily="50" charset="0"/>
              </a:rPr>
              <a:t>.</a:t>
            </a:r>
            <a:endParaRPr lang="en-CA" sz="1200" i="1" dirty="0">
              <a:solidFill>
                <a:schemeClr val="accent1">
                  <a:lumMod val="75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2032788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219200"/>
            <a:ext cx="11010900" cy="5122334"/>
          </a:xfrm>
        </p:spPr>
        <p:txBody>
          <a:bodyPr>
            <a:normAutofit/>
          </a:bodyPr>
          <a:lstStyle/>
          <a:p>
            <a:r>
              <a:rPr lang="en-US" sz="3200" dirty="0">
                <a:solidFill>
                  <a:schemeClr val="accent1">
                    <a:lumMod val="40000"/>
                    <a:lumOff val="60000"/>
                  </a:schemeClr>
                </a:solidFill>
                <a:latin typeface="Gotham Medium" pitchFamily="50" charset="0"/>
                <a:cs typeface="Gotham Medium" pitchFamily="50" charset="0"/>
              </a:rPr>
              <a:t>Land Acknowledgement</a:t>
            </a:r>
          </a:p>
          <a:p>
            <a:endParaRPr lang="en-US" dirty="0">
              <a:solidFill>
                <a:schemeClr val="accent1">
                  <a:lumMod val="20000"/>
                  <a:lumOff val="80000"/>
                </a:schemeClr>
              </a:solidFill>
              <a:latin typeface="Gotham Medium" pitchFamily="50" charset="0"/>
              <a:cs typeface="Gotham Medium" pitchFamily="50" charset="0"/>
            </a:endParaRPr>
          </a:p>
          <a:p>
            <a:r>
              <a:rPr lang="en-US" dirty="0">
                <a:solidFill>
                  <a:schemeClr val="accent1">
                    <a:lumMod val="20000"/>
                    <a:lumOff val="80000"/>
                  </a:schemeClr>
                </a:solidFill>
                <a:latin typeface="Gotham Medium" pitchFamily="50" charset="0"/>
                <a:cs typeface="Gotham Medium" pitchFamily="50" charset="0"/>
              </a:rPr>
              <a:t>We acknowledge the lands which constitute the present-day City of Mississauga as being part of the Treaty and Traditional Territory of the </a:t>
            </a:r>
            <a:r>
              <a:rPr lang="en-US" dirty="0" err="1">
                <a:solidFill>
                  <a:schemeClr val="accent1">
                    <a:lumMod val="20000"/>
                    <a:lumOff val="80000"/>
                  </a:schemeClr>
                </a:solidFill>
                <a:latin typeface="Gotham Medium" pitchFamily="50" charset="0"/>
                <a:cs typeface="Gotham Medium" pitchFamily="50" charset="0"/>
              </a:rPr>
              <a:t>Mississaugas</a:t>
            </a:r>
            <a:r>
              <a:rPr lang="en-US" dirty="0">
                <a:solidFill>
                  <a:schemeClr val="accent1">
                    <a:lumMod val="20000"/>
                    <a:lumOff val="80000"/>
                  </a:schemeClr>
                </a:solidFill>
                <a:latin typeface="Gotham Medium" pitchFamily="50" charset="0"/>
                <a:cs typeface="Gotham Medium" pitchFamily="50" charset="0"/>
              </a:rPr>
              <a:t> of the Credit First Nation, The Haudenosaunee Confederacy, and The Huron-</a:t>
            </a:r>
            <a:r>
              <a:rPr lang="en-US" dirty="0" err="1">
                <a:solidFill>
                  <a:schemeClr val="accent1">
                    <a:lumMod val="20000"/>
                    <a:lumOff val="80000"/>
                  </a:schemeClr>
                </a:solidFill>
                <a:latin typeface="Gotham Medium" pitchFamily="50" charset="0"/>
                <a:cs typeface="Gotham Medium" pitchFamily="50" charset="0"/>
              </a:rPr>
              <a:t>Wendat</a:t>
            </a:r>
            <a:r>
              <a:rPr lang="en-US" dirty="0">
                <a:solidFill>
                  <a:schemeClr val="accent1">
                    <a:lumMod val="20000"/>
                    <a:lumOff val="80000"/>
                  </a:schemeClr>
                </a:solidFill>
                <a:latin typeface="Gotham Medium" pitchFamily="50" charset="0"/>
                <a:cs typeface="Gotham Medium" pitchFamily="50" charset="0"/>
              </a:rPr>
              <a:t> and Wyandot Nations. We recognize these peoples and their ancestors as peoples who inhabited these lands since time immemorial. The City of Mississauga is home to many global Indigenous peoples.</a:t>
            </a:r>
            <a:endParaRPr lang="en-CA" dirty="0">
              <a:solidFill>
                <a:schemeClr val="accent1">
                  <a:lumMod val="20000"/>
                  <a:lumOff val="80000"/>
                </a:schemeClr>
              </a:solidFill>
              <a:latin typeface="Gotham Medium" pitchFamily="50" charset="0"/>
              <a:cs typeface="Gotham Medium" pitchFamily="50" charset="0"/>
            </a:endParaRPr>
          </a:p>
        </p:txBody>
      </p:sp>
    </p:spTree>
    <p:extLst>
      <p:ext uri="{BB962C8B-B14F-4D97-AF65-F5344CB8AC3E}">
        <p14:creationId xmlns:p14="http://schemas.microsoft.com/office/powerpoint/2010/main" val="67581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3946"/>
            <a:ext cx="12192000" cy="9139689"/>
          </a:xfrm>
          <a:prstGeom prst="rect">
            <a:avLst/>
          </a:prstGeom>
        </p:spPr>
      </p:pic>
      <p:sp>
        <p:nvSpPr>
          <p:cNvPr id="4" name="Rectangle 3"/>
          <p:cNvSpPr/>
          <p:nvPr/>
        </p:nvSpPr>
        <p:spPr>
          <a:xfrm>
            <a:off x="-161447" y="-220407"/>
            <a:ext cx="12701392" cy="8037692"/>
          </a:xfrm>
          <a:prstGeom prst="rect">
            <a:avLst/>
          </a:prstGeom>
          <a:solidFill>
            <a:schemeClr val="accent6">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816077" y="365125"/>
            <a:ext cx="6563291" cy="854075"/>
          </a:xfrm>
          <a:solidFill>
            <a:schemeClr val="accent6">
              <a:lumMod val="20000"/>
              <a:lumOff val="80000"/>
            </a:schemeClr>
          </a:solidFill>
        </p:spPr>
        <p:txBody>
          <a:bodyPr>
            <a:normAutofit/>
          </a:bodyPr>
          <a:lstStyle/>
          <a:p>
            <a:pPr algn="ctr"/>
            <a:r>
              <a:rPr lang="en-US" dirty="0">
                <a:solidFill>
                  <a:schemeClr val="accent6">
                    <a:lumMod val="50000"/>
                  </a:schemeClr>
                </a:solidFill>
                <a:latin typeface="Gotham Medium" pitchFamily="50" charset="0"/>
                <a:cs typeface="Gotham Medium" pitchFamily="50" charset="0"/>
              </a:rPr>
              <a:t>Placemaking Program</a:t>
            </a:r>
            <a:endParaRPr lang="en-CA" dirty="0">
              <a:solidFill>
                <a:schemeClr val="accent6">
                  <a:lumMod val="50000"/>
                </a:schemeClr>
              </a:solidFill>
              <a:latin typeface="Gotham Medium" pitchFamily="50" charset="0"/>
              <a:cs typeface="Gotham Medium" pitchFamily="50" charset="0"/>
            </a:endParaRPr>
          </a:p>
        </p:txBody>
      </p:sp>
      <p:sp>
        <p:nvSpPr>
          <p:cNvPr id="5" name="Content Placeholder 3"/>
          <p:cNvSpPr txBox="1">
            <a:spLocks/>
          </p:cNvSpPr>
          <p:nvPr/>
        </p:nvSpPr>
        <p:spPr>
          <a:xfrm>
            <a:off x="838200" y="1825625"/>
            <a:ext cx="10210800" cy="459407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pPr>
            <a:r>
              <a:rPr lang="en-US" sz="3200" dirty="0">
                <a:solidFill>
                  <a:schemeClr val="accent6">
                    <a:lumMod val="50000"/>
                  </a:schemeClr>
                </a:solidFill>
                <a:latin typeface="Gotham Book" pitchFamily="50" charset="0"/>
                <a:ea typeface="Calibri" panose="020F0502020204030204" pitchFamily="34" charset="0"/>
                <a:cs typeface="Gotham Book" pitchFamily="50" charset="0"/>
              </a:rPr>
              <a:t>Went through a HVA process to build a roster of creative firms, arts organizations to expedite </a:t>
            </a:r>
            <a:r>
              <a:rPr lang="en-US" sz="3200" dirty="0" err="1">
                <a:solidFill>
                  <a:schemeClr val="accent6">
                    <a:lumMod val="50000"/>
                  </a:schemeClr>
                </a:solidFill>
                <a:latin typeface="Gotham Book" pitchFamily="50" charset="0"/>
                <a:ea typeface="Calibri" panose="020F0502020204030204" pitchFamily="34" charset="0"/>
                <a:cs typeface="Gotham Book" pitchFamily="50" charset="0"/>
              </a:rPr>
              <a:t>placemaking</a:t>
            </a:r>
            <a:r>
              <a:rPr lang="en-US" sz="3200" dirty="0">
                <a:solidFill>
                  <a:schemeClr val="accent6">
                    <a:lumMod val="50000"/>
                  </a:schemeClr>
                </a:solidFill>
                <a:latin typeface="Gotham Book" pitchFamily="50" charset="0"/>
                <a:ea typeface="Calibri" panose="020F0502020204030204" pitchFamily="34" charset="0"/>
                <a:cs typeface="Gotham Book" pitchFamily="50" charset="0"/>
              </a:rPr>
              <a:t> projects </a:t>
            </a:r>
          </a:p>
          <a:p>
            <a:pPr marL="0" indent="0">
              <a:spcBef>
                <a:spcPts val="0"/>
              </a:spcBef>
              <a:spcAft>
                <a:spcPts val="800"/>
              </a:spcAft>
              <a:buNone/>
            </a:pPr>
            <a:endParaRPr lang="en-US" sz="3200" dirty="0">
              <a:solidFill>
                <a:schemeClr val="accent6">
                  <a:lumMod val="50000"/>
                </a:schemeClr>
              </a:solidFill>
              <a:latin typeface="Gotham Book" pitchFamily="50" charset="0"/>
              <a:ea typeface="Calibri" panose="020F0502020204030204" pitchFamily="34" charset="0"/>
              <a:cs typeface="Gotham Book" pitchFamily="50" charset="0"/>
            </a:endParaRPr>
          </a:p>
          <a:p>
            <a:pPr>
              <a:spcBef>
                <a:spcPts val="0"/>
              </a:spcBef>
              <a:spcAft>
                <a:spcPts val="800"/>
              </a:spcAft>
            </a:pPr>
            <a:r>
              <a:rPr lang="en-US" sz="3200" dirty="0">
                <a:solidFill>
                  <a:schemeClr val="accent6">
                    <a:lumMod val="50000"/>
                  </a:schemeClr>
                </a:solidFill>
                <a:latin typeface="Gotham Book" pitchFamily="50" charset="0"/>
                <a:ea typeface="Calibri" panose="020F0502020204030204" pitchFamily="34" charset="0"/>
                <a:cs typeface="Gotham Book" pitchFamily="50" charset="0"/>
              </a:rPr>
              <a:t>Third party delivery model for temporary public art and </a:t>
            </a:r>
            <a:r>
              <a:rPr lang="en-US" sz="3200" dirty="0" err="1">
                <a:solidFill>
                  <a:schemeClr val="accent6">
                    <a:lumMod val="50000"/>
                  </a:schemeClr>
                </a:solidFill>
                <a:latin typeface="Gotham Book" pitchFamily="50" charset="0"/>
                <a:ea typeface="Calibri" panose="020F0502020204030204" pitchFamily="34" charset="0"/>
                <a:cs typeface="Gotham Book" pitchFamily="50" charset="0"/>
              </a:rPr>
              <a:t>placemaking</a:t>
            </a:r>
            <a:r>
              <a:rPr lang="en-US" sz="3200" dirty="0">
                <a:solidFill>
                  <a:schemeClr val="accent6">
                    <a:lumMod val="50000"/>
                  </a:schemeClr>
                </a:solidFill>
                <a:latin typeface="Gotham Book" pitchFamily="50" charset="0"/>
                <a:ea typeface="Calibri" panose="020F0502020204030204" pitchFamily="34" charset="0"/>
                <a:cs typeface="Gotham Book" pitchFamily="50" charset="0"/>
              </a:rPr>
              <a:t> projects </a:t>
            </a:r>
          </a:p>
          <a:p>
            <a:pPr marL="0" indent="0">
              <a:spcBef>
                <a:spcPts val="0"/>
              </a:spcBef>
              <a:spcAft>
                <a:spcPts val="800"/>
              </a:spcAft>
              <a:buFont typeface="Arial" panose="020B0604020202020204" pitchFamily="34" charset="0"/>
              <a:buNone/>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a:p>
            <a:pPr marL="342900" indent="-342900">
              <a:spcBef>
                <a:spcPts val="0"/>
              </a:spcBef>
              <a:spcAft>
                <a:spcPts val="800"/>
              </a:spcAft>
              <a:buFont typeface="Symbol" panose="05050102010706020507" pitchFamily="18" charset="2"/>
              <a:buChar char=""/>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a:p>
            <a:pPr marL="342900" indent="-342900">
              <a:spcBef>
                <a:spcPts val="0"/>
              </a:spcBef>
              <a:spcAft>
                <a:spcPts val="800"/>
              </a:spcAft>
              <a:buFont typeface="Symbol" panose="05050102010706020507" pitchFamily="18" charset="2"/>
              <a:buChar char=""/>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2638116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78042"/>
            <a:ext cx="12192000" cy="9144000"/>
          </a:xfrm>
          <a:prstGeom prst="rect">
            <a:avLst/>
          </a:prstGeom>
        </p:spPr>
      </p:pic>
      <p:sp>
        <p:nvSpPr>
          <p:cNvPr id="2" name="Title 1"/>
          <p:cNvSpPr>
            <a:spLocks noGrp="1"/>
          </p:cNvSpPr>
          <p:nvPr>
            <p:ph type="title"/>
          </p:nvPr>
        </p:nvSpPr>
        <p:spPr>
          <a:xfrm>
            <a:off x="816077" y="365125"/>
            <a:ext cx="8997774" cy="854075"/>
          </a:xfrm>
          <a:solidFill>
            <a:schemeClr val="accent6">
              <a:lumMod val="20000"/>
              <a:lumOff val="80000"/>
            </a:schemeClr>
          </a:solidFill>
        </p:spPr>
        <p:txBody>
          <a:bodyPr>
            <a:normAutofit/>
          </a:bodyPr>
          <a:lstStyle/>
          <a:p>
            <a:pPr algn="ctr"/>
            <a:r>
              <a:rPr lang="en-US" dirty="0">
                <a:solidFill>
                  <a:schemeClr val="accent6">
                    <a:lumMod val="50000"/>
                  </a:schemeClr>
                </a:solidFill>
                <a:latin typeface="Gotham Medium" pitchFamily="50" charset="0"/>
                <a:cs typeface="Gotham Medium" pitchFamily="50" charset="0"/>
              </a:rPr>
              <a:t>Place-making &amp; Place-keeping</a:t>
            </a:r>
            <a:endParaRPr lang="en-CA" dirty="0">
              <a:solidFill>
                <a:schemeClr val="accent6">
                  <a:lumMod val="50000"/>
                </a:schemeClr>
              </a:solidFill>
              <a:latin typeface="Gotham Medium" pitchFamily="50" charset="0"/>
              <a:cs typeface="Gotham Medium" pitchFamily="50" charset="0"/>
            </a:endParaRPr>
          </a:p>
        </p:txBody>
      </p:sp>
      <p:sp>
        <p:nvSpPr>
          <p:cNvPr id="5" name="Content Placeholder 3"/>
          <p:cNvSpPr txBox="1">
            <a:spLocks/>
          </p:cNvSpPr>
          <p:nvPr/>
        </p:nvSpPr>
        <p:spPr>
          <a:xfrm>
            <a:off x="838200" y="1825625"/>
            <a:ext cx="10210800" cy="162711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Font typeface="Arial" panose="020B0604020202020204" pitchFamily="34" charset="0"/>
              <a:buNone/>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a:p>
            <a:pPr marL="342900" indent="-342900">
              <a:spcBef>
                <a:spcPts val="0"/>
              </a:spcBef>
              <a:spcAft>
                <a:spcPts val="800"/>
              </a:spcAft>
              <a:buFont typeface="Symbol" panose="05050102010706020507" pitchFamily="18" charset="2"/>
              <a:buChar char=""/>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a:p>
            <a:pPr marL="342900" indent="-342900">
              <a:spcBef>
                <a:spcPts val="0"/>
              </a:spcBef>
              <a:spcAft>
                <a:spcPts val="800"/>
              </a:spcAft>
              <a:buFont typeface="Symbol" panose="05050102010706020507" pitchFamily="18" charset="2"/>
              <a:buChar char=""/>
            </a:pPr>
            <a:endParaRPr lang="en-CA" sz="3200" dirty="0">
              <a:solidFill>
                <a:schemeClr val="accent1">
                  <a:lumMod val="75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2614192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69" t="18889" r="9963"/>
          <a:stretch/>
        </p:blipFill>
        <p:spPr>
          <a:xfrm>
            <a:off x="8823156" y="2491444"/>
            <a:ext cx="3834063" cy="460718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1808" y="3117089"/>
            <a:ext cx="3471332" cy="462844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9532" y="-745959"/>
            <a:ext cx="6952467" cy="4561300"/>
          </a:xfrm>
          <a:prstGeom prst="rect">
            <a:avLst/>
          </a:prstGeom>
        </p:spPr>
      </p:pic>
      <p:pic>
        <p:nvPicPr>
          <p:cNvPr id="5" name="Content Placeholder 4"/>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0" y="-8023"/>
            <a:ext cx="5149516" cy="6866023"/>
          </a:xfrm>
        </p:spPr>
      </p:pic>
      <p:sp>
        <p:nvSpPr>
          <p:cNvPr id="2" name="Title 1"/>
          <p:cNvSpPr>
            <a:spLocks noGrp="1"/>
          </p:cNvSpPr>
          <p:nvPr>
            <p:ph type="title"/>
          </p:nvPr>
        </p:nvSpPr>
        <p:spPr/>
        <p:txBody>
          <a:bodyPr/>
          <a:lstStyle/>
          <a:p>
            <a:pPr lvl="0"/>
            <a:r>
              <a:rPr lang="en-CA" dirty="0">
                <a:solidFill>
                  <a:schemeClr val="accent1">
                    <a:lumMod val="20000"/>
                    <a:lumOff val="80000"/>
                  </a:schemeClr>
                </a:solidFill>
                <a:latin typeface="Gotham Medium" pitchFamily="50" charset="0"/>
                <a:cs typeface="Gotham Medium" pitchFamily="50" charset="0"/>
              </a:rPr>
              <a:t>Reducing </a:t>
            </a:r>
            <a:r>
              <a:rPr lang="en-CA" dirty="0" err="1">
                <a:solidFill>
                  <a:schemeClr val="accent1">
                    <a:lumMod val="20000"/>
                    <a:lumOff val="80000"/>
                  </a:schemeClr>
                </a:solidFill>
                <a:latin typeface="Gotham Medium" pitchFamily="50" charset="0"/>
                <a:cs typeface="Gotham Medium" pitchFamily="50" charset="0"/>
              </a:rPr>
              <a:t>Redtape</a:t>
            </a:r>
            <a:endParaRPr lang="en-CA" dirty="0">
              <a:solidFill>
                <a:schemeClr val="accent1">
                  <a:lumMod val="20000"/>
                  <a:lumOff val="80000"/>
                </a:schemeClr>
              </a:solidFill>
              <a:latin typeface="Gotham Medium" pitchFamily="50" charset="0"/>
              <a:cs typeface="Gotham Medium" pitchFamily="50" charset="0"/>
            </a:endParaRPr>
          </a:p>
        </p:txBody>
      </p:sp>
      <p:sp>
        <p:nvSpPr>
          <p:cNvPr id="4" name="Title 1"/>
          <p:cNvSpPr txBox="1">
            <a:spLocks/>
          </p:cNvSpPr>
          <p:nvPr/>
        </p:nvSpPr>
        <p:spPr>
          <a:xfrm>
            <a:off x="838200" y="477044"/>
            <a:ext cx="7798534" cy="854075"/>
          </a:xfrm>
          <a:prstGeom prst="rect">
            <a:avLst/>
          </a:prstGeom>
          <a:solidFill>
            <a:schemeClr val="accent6">
              <a:lumMod val="20000"/>
              <a:lumOff val="80000"/>
            </a:schemeClr>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6">
                    <a:lumMod val="50000"/>
                  </a:schemeClr>
                </a:solidFill>
                <a:latin typeface="Gotham Medium" pitchFamily="50" charset="0"/>
                <a:cs typeface="Gotham Medium" pitchFamily="50" charset="0"/>
              </a:rPr>
              <a:t>Our Food Stories: Cooksville</a:t>
            </a:r>
            <a:endParaRPr lang="en-CA" dirty="0">
              <a:solidFill>
                <a:schemeClr val="accent6">
                  <a:lumMod val="50000"/>
                </a:schemeClr>
              </a:solidFill>
              <a:latin typeface="Gotham Medium" pitchFamily="50" charset="0"/>
              <a:cs typeface="Gotham Medium" pitchFamily="50" charset="0"/>
            </a:endParaRPr>
          </a:p>
        </p:txBody>
      </p:sp>
      <p:cxnSp>
        <p:nvCxnSpPr>
          <p:cNvPr id="9" name="Straight Connector 8"/>
          <p:cNvCxnSpPr/>
          <p:nvPr/>
        </p:nvCxnSpPr>
        <p:spPr>
          <a:xfrm flipH="1" flipV="1">
            <a:off x="5149516" y="3810480"/>
            <a:ext cx="10584873" cy="4861"/>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3"/>
          <p:cNvSpPr txBox="1">
            <a:spLocks/>
          </p:cNvSpPr>
          <p:nvPr/>
        </p:nvSpPr>
        <p:spPr>
          <a:xfrm>
            <a:off x="838199" y="6375324"/>
            <a:ext cx="8213651" cy="258532"/>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US" sz="1200" dirty="0">
                <a:solidFill>
                  <a:schemeClr val="accent6">
                    <a:lumMod val="50000"/>
                  </a:schemeClr>
                </a:solidFill>
                <a:latin typeface="Gotham Book" pitchFamily="50" charset="0"/>
                <a:ea typeface="Calibri" panose="020F0502020204030204" pitchFamily="34" charset="0"/>
                <a:cs typeface="Gotham Book" pitchFamily="50" charset="0"/>
              </a:rPr>
              <a:t>Ashley </a:t>
            </a:r>
            <a:r>
              <a:rPr lang="en-US" sz="1200" dirty="0" err="1">
                <a:solidFill>
                  <a:schemeClr val="accent6">
                    <a:lumMod val="50000"/>
                  </a:schemeClr>
                </a:solidFill>
                <a:latin typeface="Gotham Book" pitchFamily="50" charset="0"/>
                <a:ea typeface="Calibri" panose="020F0502020204030204" pitchFamily="34" charset="0"/>
                <a:cs typeface="Gotham Book" pitchFamily="50" charset="0"/>
              </a:rPr>
              <a:t>Mozo</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 Debbie Woo, </a:t>
            </a:r>
            <a:r>
              <a:rPr lang="en-US" sz="1200" i="1" dirty="0">
                <a:solidFill>
                  <a:schemeClr val="accent6">
                    <a:lumMod val="50000"/>
                  </a:schemeClr>
                </a:solidFill>
                <a:latin typeface="Gotham Book" pitchFamily="50" charset="0"/>
                <a:ea typeface="Calibri" panose="020F0502020204030204" pitchFamily="34" charset="0"/>
                <a:cs typeface="Gotham Book" pitchFamily="50" charset="0"/>
              </a:rPr>
              <a:t>Our Food Stories: Cooksville, </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2022. Cooksville Four Corners, Cooksville, STEPS.</a:t>
            </a:r>
            <a:endParaRPr lang="en-CA" sz="1200" dirty="0">
              <a:solidFill>
                <a:schemeClr val="accent1">
                  <a:lumMod val="75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206095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33" y="-795528"/>
            <a:ext cx="12715365" cy="9532028"/>
          </a:xfrm>
          <a:prstGeom prst="rect">
            <a:avLst/>
          </a:prstGeom>
        </p:spPr>
      </p:pic>
      <p:sp>
        <p:nvSpPr>
          <p:cNvPr id="11" name="Rectangle 10"/>
          <p:cNvSpPr/>
          <p:nvPr/>
        </p:nvSpPr>
        <p:spPr>
          <a:xfrm>
            <a:off x="-254696" y="-284415"/>
            <a:ext cx="12701392" cy="8037692"/>
          </a:xfrm>
          <a:prstGeom prst="rect">
            <a:avLst/>
          </a:prstGeom>
          <a:solidFill>
            <a:schemeClr val="accent6">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pPr lvl="0"/>
            <a:r>
              <a:rPr lang="en-CA" dirty="0">
                <a:solidFill>
                  <a:schemeClr val="accent1">
                    <a:lumMod val="20000"/>
                    <a:lumOff val="80000"/>
                  </a:schemeClr>
                </a:solidFill>
                <a:latin typeface="Gotham Medium" pitchFamily="50" charset="0"/>
                <a:cs typeface="Gotham Medium" pitchFamily="50" charset="0"/>
              </a:rPr>
              <a:t>Reducing </a:t>
            </a:r>
            <a:r>
              <a:rPr lang="en-CA" dirty="0" err="1">
                <a:solidFill>
                  <a:schemeClr val="accent1">
                    <a:lumMod val="20000"/>
                    <a:lumOff val="80000"/>
                  </a:schemeClr>
                </a:solidFill>
                <a:latin typeface="Gotham Medium" pitchFamily="50" charset="0"/>
                <a:cs typeface="Gotham Medium" pitchFamily="50" charset="0"/>
              </a:rPr>
              <a:t>Redtap</a:t>
            </a:r>
            <a:endParaRPr lang="en-CA" dirty="0">
              <a:solidFill>
                <a:schemeClr val="accent1">
                  <a:lumMod val="20000"/>
                  <a:lumOff val="80000"/>
                </a:schemeClr>
              </a:solidFill>
              <a:latin typeface="Gotham Medium" pitchFamily="50" charset="0"/>
              <a:cs typeface="Gotham Medium" pitchFamily="50" charset="0"/>
            </a:endParaRPr>
          </a:p>
        </p:txBody>
      </p:sp>
      <p:sp>
        <p:nvSpPr>
          <p:cNvPr id="4" name="Title 1"/>
          <p:cNvSpPr txBox="1">
            <a:spLocks/>
          </p:cNvSpPr>
          <p:nvPr/>
        </p:nvSpPr>
        <p:spPr>
          <a:xfrm>
            <a:off x="838200" y="477044"/>
            <a:ext cx="6380747" cy="854075"/>
          </a:xfrm>
          <a:prstGeom prst="rect">
            <a:avLst/>
          </a:prstGeom>
          <a:solidFill>
            <a:schemeClr val="accent6">
              <a:lumMod val="20000"/>
              <a:lumOff val="8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6">
                    <a:lumMod val="50000"/>
                  </a:schemeClr>
                </a:solidFill>
                <a:latin typeface="Gotham Medium" pitchFamily="50" charset="0"/>
                <a:cs typeface="Gotham Medium" pitchFamily="50" charset="0"/>
              </a:rPr>
              <a:t>Jaguar Valley Murals</a:t>
            </a:r>
            <a:endParaRPr lang="en-CA" dirty="0">
              <a:solidFill>
                <a:schemeClr val="accent6">
                  <a:lumMod val="50000"/>
                </a:schemeClr>
              </a:solidFill>
              <a:latin typeface="Gotham Medium" pitchFamily="50" charset="0"/>
              <a:cs typeface="Gotham Medium" pitchFamily="50" charset="0"/>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1998059" y="1429596"/>
            <a:ext cx="7292246" cy="4737686"/>
          </a:xfrm>
          <a:prstGeom prst="rect">
            <a:avLst/>
          </a:prstGeom>
          <a:ln w="12700">
            <a:solidFill>
              <a:schemeClr val="accent1">
                <a:lumMod val="75000"/>
              </a:schemeClr>
            </a:solidFill>
          </a:ln>
        </p:spPr>
      </p:pic>
    </p:spTree>
    <p:extLst>
      <p:ext uri="{BB962C8B-B14F-4D97-AF65-F5344CB8AC3E}">
        <p14:creationId xmlns:p14="http://schemas.microsoft.com/office/powerpoint/2010/main" val="2808876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4933" y="-795528"/>
            <a:ext cx="12715365" cy="9532028"/>
          </a:xfrm>
          <a:prstGeom prst="rect">
            <a:avLst/>
          </a:prstGeom>
        </p:spPr>
      </p:pic>
      <p:sp>
        <p:nvSpPr>
          <p:cNvPr id="2" name="Title 1"/>
          <p:cNvSpPr>
            <a:spLocks noGrp="1"/>
          </p:cNvSpPr>
          <p:nvPr>
            <p:ph type="title"/>
          </p:nvPr>
        </p:nvSpPr>
        <p:spPr/>
        <p:txBody>
          <a:bodyPr/>
          <a:lstStyle/>
          <a:p>
            <a:pPr lvl="0"/>
            <a:r>
              <a:rPr lang="en-CA" dirty="0">
                <a:solidFill>
                  <a:schemeClr val="accent1">
                    <a:lumMod val="20000"/>
                    <a:lumOff val="80000"/>
                  </a:schemeClr>
                </a:solidFill>
                <a:latin typeface="Gotham Medium" pitchFamily="50" charset="0"/>
                <a:cs typeface="Gotham Medium" pitchFamily="50" charset="0"/>
              </a:rPr>
              <a:t>Reducing </a:t>
            </a:r>
            <a:r>
              <a:rPr lang="en-CA" dirty="0" err="1">
                <a:solidFill>
                  <a:schemeClr val="accent1">
                    <a:lumMod val="20000"/>
                    <a:lumOff val="80000"/>
                  </a:schemeClr>
                </a:solidFill>
                <a:latin typeface="Gotham Medium" pitchFamily="50" charset="0"/>
                <a:cs typeface="Gotham Medium" pitchFamily="50" charset="0"/>
              </a:rPr>
              <a:t>Redtap</a:t>
            </a:r>
            <a:endParaRPr lang="en-CA" dirty="0">
              <a:solidFill>
                <a:schemeClr val="accent1">
                  <a:lumMod val="20000"/>
                  <a:lumOff val="80000"/>
                </a:schemeClr>
              </a:solidFill>
              <a:latin typeface="Gotham Medium" pitchFamily="50" charset="0"/>
              <a:cs typeface="Gotham Medium" pitchFamily="50" charset="0"/>
            </a:endParaRPr>
          </a:p>
        </p:txBody>
      </p:sp>
      <p:sp>
        <p:nvSpPr>
          <p:cNvPr id="4" name="Title 1"/>
          <p:cNvSpPr txBox="1">
            <a:spLocks/>
          </p:cNvSpPr>
          <p:nvPr/>
        </p:nvSpPr>
        <p:spPr>
          <a:xfrm>
            <a:off x="838200" y="477044"/>
            <a:ext cx="6380747" cy="854075"/>
          </a:xfrm>
          <a:prstGeom prst="rect">
            <a:avLst/>
          </a:prstGeom>
          <a:solidFill>
            <a:schemeClr val="accent6">
              <a:lumMod val="20000"/>
              <a:lumOff val="8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6">
                    <a:lumMod val="50000"/>
                  </a:schemeClr>
                </a:solidFill>
                <a:latin typeface="Gotham Medium" pitchFamily="50" charset="0"/>
                <a:cs typeface="Gotham Medium" pitchFamily="50" charset="0"/>
              </a:rPr>
              <a:t>Jaguar Valley Murals</a:t>
            </a:r>
            <a:endParaRPr lang="en-CA" dirty="0">
              <a:solidFill>
                <a:schemeClr val="accent6">
                  <a:lumMod val="50000"/>
                </a:schemeClr>
              </a:solidFill>
              <a:latin typeface="Gotham Medium" pitchFamily="50" charset="0"/>
              <a:cs typeface="Gotham Medium" pitchFamily="50" charset="0"/>
            </a:endParaRPr>
          </a:p>
        </p:txBody>
      </p:sp>
      <p:sp>
        <p:nvSpPr>
          <p:cNvPr id="6" name="Content Placeholder 3"/>
          <p:cNvSpPr txBox="1">
            <a:spLocks/>
          </p:cNvSpPr>
          <p:nvPr/>
        </p:nvSpPr>
        <p:spPr>
          <a:xfrm>
            <a:off x="838200" y="6375323"/>
            <a:ext cx="5137298" cy="258532"/>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US" sz="1200" dirty="0">
                <a:solidFill>
                  <a:schemeClr val="accent6">
                    <a:lumMod val="50000"/>
                  </a:schemeClr>
                </a:solidFill>
                <a:latin typeface="Gotham Book" pitchFamily="50" charset="0"/>
                <a:ea typeface="Calibri" panose="020F0502020204030204" pitchFamily="34" charset="0"/>
                <a:cs typeface="Gotham Book" pitchFamily="50" charset="0"/>
              </a:rPr>
              <a:t>Andre </a:t>
            </a:r>
            <a:r>
              <a:rPr lang="en-US" sz="1200" dirty="0" err="1">
                <a:solidFill>
                  <a:schemeClr val="accent6">
                    <a:lumMod val="50000"/>
                  </a:schemeClr>
                </a:solidFill>
                <a:latin typeface="Gotham Book" pitchFamily="50" charset="0"/>
                <a:ea typeface="Calibri" panose="020F0502020204030204" pitchFamily="34" charset="0"/>
                <a:cs typeface="Gotham Book" pitchFamily="50" charset="0"/>
              </a:rPr>
              <a:t>Kan</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 </a:t>
            </a:r>
            <a:r>
              <a:rPr lang="en-US" sz="1200" i="1" dirty="0">
                <a:solidFill>
                  <a:schemeClr val="accent6">
                    <a:lumMod val="50000"/>
                  </a:schemeClr>
                </a:solidFill>
                <a:latin typeface="Gotham Book" pitchFamily="50" charset="0"/>
                <a:ea typeface="Calibri" panose="020F0502020204030204" pitchFamily="34" charset="0"/>
                <a:cs typeface="Gotham Book" pitchFamily="50" charset="0"/>
              </a:rPr>
              <a:t>Jaguar Valley Ground Mural, </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2022. Cooksville</a:t>
            </a:r>
            <a:r>
              <a:rPr lang="en-US" sz="1200" i="1" dirty="0">
                <a:solidFill>
                  <a:schemeClr val="accent6">
                    <a:lumMod val="50000"/>
                  </a:schemeClr>
                </a:solidFill>
                <a:latin typeface="Gotham Book" pitchFamily="50" charset="0"/>
                <a:ea typeface="Calibri" panose="020F0502020204030204" pitchFamily="34" charset="0"/>
                <a:cs typeface="Gotham Book" pitchFamily="50" charset="0"/>
              </a:rPr>
              <a:t>, STEPS.</a:t>
            </a:r>
            <a:endParaRPr lang="en-CA" sz="1200" i="1" dirty="0">
              <a:solidFill>
                <a:schemeClr val="accent1">
                  <a:lumMod val="75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3899724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86" y="-1"/>
            <a:ext cx="10291020" cy="68580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3438"/>
          <a:stretch/>
        </p:blipFill>
        <p:spPr>
          <a:xfrm>
            <a:off x="7619999" y="0"/>
            <a:ext cx="5807241" cy="6858000"/>
          </a:xfrm>
          <a:prstGeom prst="rect">
            <a:avLst/>
          </a:prstGeom>
        </p:spPr>
      </p:pic>
      <p:sp>
        <p:nvSpPr>
          <p:cNvPr id="2" name="Title 1"/>
          <p:cNvSpPr>
            <a:spLocks noGrp="1"/>
          </p:cNvSpPr>
          <p:nvPr>
            <p:ph type="title"/>
          </p:nvPr>
        </p:nvSpPr>
        <p:spPr/>
        <p:txBody>
          <a:bodyPr/>
          <a:lstStyle/>
          <a:p>
            <a:pPr lvl="0"/>
            <a:r>
              <a:rPr lang="en-CA" dirty="0">
                <a:solidFill>
                  <a:schemeClr val="accent1">
                    <a:lumMod val="20000"/>
                    <a:lumOff val="80000"/>
                  </a:schemeClr>
                </a:solidFill>
                <a:latin typeface="Gotham Medium" pitchFamily="50" charset="0"/>
                <a:cs typeface="Gotham Medium" pitchFamily="50" charset="0"/>
              </a:rPr>
              <a:t>Reducing </a:t>
            </a:r>
            <a:r>
              <a:rPr lang="en-CA" dirty="0" err="1">
                <a:solidFill>
                  <a:schemeClr val="accent1">
                    <a:lumMod val="20000"/>
                    <a:lumOff val="80000"/>
                  </a:schemeClr>
                </a:solidFill>
                <a:latin typeface="Gotham Medium" pitchFamily="50" charset="0"/>
                <a:cs typeface="Gotham Medium" pitchFamily="50" charset="0"/>
              </a:rPr>
              <a:t>Redtape</a:t>
            </a:r>
            <a:endParaRPr lang="en-CA" dirty="0">
              <a:solidFill>
                <a:schemeClr val="accent1">
                  <a:lumMod val="20000"/>
                  <a:lumOff val="80000"/>
                </a:schemeClr>
              </a:solidFill>
              <a:latin typeface="Gotham Medium" pitchFamily="50" charset="0"/>
              <a:cs typeface="Gotham Medium" pitchFamily="50" charset="0"/>
            </a:endParaRPr>
          </a:p>
        </p:txBody>
      </p:sp>
      <p:cxnSp>
        <p:nvCxnSpPr>
          <p:cNvPr id="13" name="Straight Connector 12"/>
          <p:cNvCxnSpPr/>
          <p:nvPr/>
        </p:nvCxnSpPr>
        <p:spPr>
          <a:xfrm>
            <a:off x="7619999" y="-1"/>
            <a:ext cx="0" cy="7093528"/>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838200" y="477044"/>
            <a:ext cx="7798534" cy="854075"/>
          </a:xfrm>
          <a:prstGeom prst="rect">
            <a:avLst/>
          </a:prstGeom>
          <a:solidFill>
            <a:schemeClr val="accent6">
              <a:lumMod val="20000"/>
              <a:lumOff val="8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6">
                    <a:lumMod val="50000"/>
                  </a:schemeClr>
                </a:solidFill>
                <a:latin typeface="Gotham Medium" pitchFamily="50" charset="0"/>
                <a:cs typeface="Gotham Medium" pitchFamily="50" charset="0"/>
              </a:rPr>
              <a:t>Community Exchange Pods</a:t>
            </a:r>
            <a:endParaRPr lang="en-CA" dirty="0">
              <a:solidFill>
                <a:schemeClr val="accent6">
                  <a:lumMod val="50000"/>
                </a:schemeClr>
              </a:solidFill>
              <a:latin typeface="Gotham Medium" pitchFamily="50" charset="0"/>
              <a:cs typeface="Gotham Medium" pitchFamily="50" charset="0"/>
            </a:endParaRPr>
          </a:p>
        </p:txBody>
      </p:sp>
      <p:sp>
        <p:nvSpPr>
          <p:cNvPr id="7" name="Content Placeholder 3"/>
          <p:cNvSpPr txBox="1">
            <a:spLocks/>
          </p:cNvSpPr>
          <p:nvPr/>
        </p:nvSpPr>
        <p:spPr>
          <a:xfrm>
            <a:off x="838199" y="6375324"/>
            <a:ext cx="9404499" cy="258532"/>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US" sz="1200" dirty="0">
                <a:solidFill>
                  <a:schemeClr val="accent6">
                    <a:lumMod val="50000"/>
                  </a:schemeClr>
                </a:solidFill>
                <a:latin typeface="Gotham Book" pitchFamily="50" charset="0"/>
                <a:ea typeface="Calibri" panose="020F0502020204030204" pitchFamily="34" charset="0"/>
                <a:cs typeface="Gotham Book" pitchFamily="50" charset="0"/>
              </a:rPr>
              <a:t>SHEEEP Studio, </a:t>
            </a:r>
            <a:r>
              <a:rPr lang="en-US" sz="1200" i="1" dirty="0">
                <a:solidFill>
                  <a:schemeClr val="accent6">
                    <a:lumMod val="50000"/>
                  </a:schemeClr>
                </a:solidFill>
                <a:latin typeface="Gotham Book" pitchFamily="50" charset="0"/>
                <a:ea typeface="Calibri" panose="020F0502020204030204" pitchFamily="34" charset="0"/>
                <a:cs typeface="Gotham Book" pitchFamily="50" charset="0"/>
              </a:rPr>
              <a:t>Community Exchange Pods</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 2022. Westwood Transit Terminal, Malton, Photography by Tori </a:t>
            </a:r>
            <a:r>
              <a:rPr lang="en-US" sz="1200" dirty="0" err="1">
                <a:solidFill>
                  <a:schemeClr val="accent6">
                    <a:lumMod val="50000"/>
                  </a:schemeClr>
                </a:solidFill>
                <a:latin typeface="Gotham Book" pitchFamily="50" charset="0"/>
                <a:ea typeface="Calibri" panose="020F0502020204030204" pitchFamily="34" charset="0"/>
                <a:cs typeface="Gotham Book" pitchFamily="50" charset="0"/>
              </a:rPr>
              <a:t>Lambermont</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a:t>
            </a:r>
            <a:endParaRPr lang="en-CA" sz="1200" i="1" dirty="0">
              <a:solidFill>
                <a:schemeClr val="accent1">
                  <a:lumMod val="75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2222223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284" y="-2"/>
            <a:ext cx="9144000" cy="6858000"/>
          </a:xfrm>
          <a:prstGeom prst="rect">
            <a:avLst/>
          </a:prstGeom>
        </p:spPr>
      </p:pic>
      <p:sp>
        <p:nvSpPr>
          <p:cNvPr id="2" name="Title 1"/>
          <p:cNvSpPr>
            <a:spLocks noGrp="1"/>
          </p:cNvSpPr>
          <p:nvPr>
            <p:ph type="title"/>
          </p:nvPr>
        </p:nvSpPr>
        <p:spPr/>
        <p:txBody>
          <a:bodyPr/>
          <a:lstStyle/>
          <a:p>
            <a:pPr lvl="0"/>
            <a:r>
              <a:rPr lang="en-CA" dirty="0">
                <a:solidFill>
                  <a:schemeClr val="accent1">
                    <a:lumMod val="20000"/>
                    <a:lumOff val="80000"/>
                  </a:schemeClr>
                </a:solidFill>
                <a:latin typeface="Gotham Medium" pitchFamily="50" charset="0"/>
                <a:cs typeface="Gotham Medium" pitchFamily="50" charset="0"/>
              </a:rPr>
              <a:t>Reducing </a:t>
            </a:r>
            <a:r>
              <a:rPr lang="en-CA" dirty="0" err="1">
                <a:solidFill>
                  <a:schemeClr val="accent1">
                    <a:lumMod val="20000"/>
                    <a:lumOff val="80000"/>
                  </a:schemeClr>
                </a:solidFill>
                <a:latin typeface="Gotham Medium" pitchFamily="50" charset="0"/>
                <a:cs typeface="Gotham Medium" pitchFamily="50" charset="0"/>
              </a:rPr>
              <a:t>Redtape</a:t>
            </a:r>
            <a:endParaRPr lang="en-CA" dirty="0">
              <a:solidFill>
                <a:schemeClr val="accent1">
                  <a:lumMod val="20000"/>
                  <a:lumOff val="80000"/>
                </a:schemeClr>
              </a:solidFill>
              <a:latin typeface="Gotham Medium" pitchFamily="50" charset="0"/>
              <a:cs typeface="Gotham Medium" pitchFamily="50"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9" y="0"/>
            <a:ext cx="5141075" cy="6858000"/>
          </a:xfrm>
          <a:prstGeom prst="rect">
            <a:avLst/>
          </a:prstGeom>
        </p:spPr>
      </p:pic>
      <p:cxnSp>
        <p:nvCxnSpPr>
          <p:cNvPr id="13" name="Straight Connector 12"/>
          <p:cNvCxnSpPr/>
          <p:nvPr/>
        </p:nvCxnSpPr>
        <p:spPr>
          <a:xfrm>
            <a:off x="7619999" y="-1"/>
            <a:ext cx="0" cy="7093528"/>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838200" y="477044"/>
            <a:ext cx="9492916" cy="854075"/>
          </a:xfrm>
          <a:prstGeom prst="rect">
            <a:avLst/>
          </a:prstGeom>
          <a:solidFill>
            <a:schemeClr val="accent6">
              <a:lumMod val="20000"/>
              <a:lumOff val="8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6">
                    <a:lumMod val="50000"/>
                  </a:schemeClr>
                </a:solidFill>
                <a:latin typeface="Gotham Medium" pitchFamily="50" charset="0"/>
                <a:cs typeface="Gotham Medium" pitchFamily="50" charset="0"/>
              </a:rPr>
              <a:t>Clarkson Murals &amp; Pop-up Seating</a:t>
            </a:r>
            <a:endParaRPr lang="en-CA" dirty="0">
              <a:solidFill>
                <a:schemeClr val="accent6">
                  <a:lumMod val="50000"/>
                </a:schemeClr>
              </a:solidFill>
              <a:latin typeface="Gotham Medium" pitchFamily="50" charset="0"/>
              <a:cs typeface="Gotham Medium" pitchFamily="50" charset="0"/>
            </a:endParaRPr>
          </a:p>
        </p:txBody>
      </p:sp>
      <p:sp>
        <p:nvSpPr>
          <p:cNvPr id="7" name="Content Placeholder 3"/>
          <p:cNvSpPr txBox="1">
            <a:spLocks/>
          </p:cNvSpPr>
          <p:nvPr/>
        </p:nvSpPr>
        <p:spPr>
          <a:xfrm>
            <a:off x="838199" y="6375323"/>
            <a:ext cx="5286153" cy="258532"/>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US" sz="1200" dirty="0">
                <a:solidFill>
                  <a:schemeClr val="accent6">
                    <a:lumMod val="50000"/>
                  </a:schemeClr>
                </a:solidFill>
                <a:latin typeface="Gotham Book" pitchFamily="50" charset="0"/>
                <a:ea typeface="Calibri" panose="020F0502020204030204" pitchFamily="34" charset="0"/>
                <a:cs typeface="Gotham Book" pitchFamily="50" charset="0"/>
              </a:rPr>
              <a:t>Soon Cho, </a:t>
            </a:r>
            <a:r>
              <a:rPr lang="en-US" sz="1200" i="1" dirty="0">
                <a:solidFill>
                  <a:schemeClr val="accent6">
                    <a:lumMod val="50000"/>
                  </a:schemeClr>
                </a:solidFill>
                <a:latin typeface="Gotham Book" pitchFamily="50" charset="0"/>
                <a:ea typeface="Calibri" panose="020F0502020204030204" pitchFamily="34" charset="0"/>
                <a:cs typeface="Gotham Book" pitchFamily="50" charset="0"/>
              </a:rPr>
              <a:t>Living in Urban Nature</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 2023. Clarkson, </a:t>
            </a:r>
            <a:r>
              <a:rPr lang="en-US" sz="1200" dirty="0" err="1">
                <a:solidFill>
                  <a:schemeClr val="accent6">
                    <a:lumMod val="50000"/>
                  </a:schemeClr>
                </a:solidFill>
                <a:latin typeface="Gotham Book" pitchFamily="50" charset="0"/>
                <a:ea typeface="Calibri" panose="020F0502020204030204" pitchFamily="34" charset="0"/>
                <a:cs typeface="Gotham Book" pitchFamily="50" charset="0"/>
              </a:rPr>
              <a:t>Artscape</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 Atelier</a:t>
            </a:r>
            <a:r>
              <a:rPr lang="en-US" sz="1200" i="1" dirty="0">
                <a:solidFill>
                  <a:schemeClr val="accent6">
                    <a:lumMod val="50000"/>
                  </a:schemeClr>
                </a:solidFill>
                <a:latin typeface="Gotham Book" pitchFamily="50" charset="0"/>
                <a:ea typeface="Calibri" panose="020F0502020204030204" pitchFamily="34" charset="0"/>
                <a:cs typeface="Gotham Book" pitchFamily="50" charset="0"/>
              </a:rPr>
              <a:t>.</a:t>
            </a:r>
            <a:endParaRPr lang="en-CA" sz="1200" i="1" dirty="0">
              <a:solidFill>
                <a:schemeClr val="accent1">
                  <a:lumMod val="75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900436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1116" b="8884"/>
          <a:stretch/>
        </p:blipFill>
        <p:spPr>
          <a:xfrm rot="5400000">
            <a:off x="-3240325" y="1371600"/>
            <a:ext cx="6858000" cy="41148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54714" y="857249"/>
            <a:ext cx="6858000" cy="5143500"/>
          </a:xfrm>
          <a:prstGeom prst="rect">
            <a:avLst/>
          </a:prstGeom>
        </p:spPr>
      </p:pic>
      <p:sp>
        <p:nvSpPr>
          <p:cNvPr id="2" name="Title 1"/>
          <p:cNvSpPr>
            <a:spLocks noGrp="1"/>
          </p:cNvSpPr>
          <p:nvPr>
            <p:ph type="title"/>
          </p:nvPr>
        </p:nvSpPr>
        <p:spPr/>
        <p:txBody>
          <a:bodyPr/>
          <a:lstStyle/>
          <a:p>
            <a:pPr lvl="0"/>
            <a:r>
              <a:rPr lang="en-CA" dirty="0">
                <a:solidFill>
                  <a:schemeClr val="accent1">
                    <a:lumMod val="20000"/>
                    <a:lumOff val="80000"/>
                  </a:schemeClr>
                </a:solidFill>
                <a:latin typeface="Gotham Medium" pitchFamily="50" charset="0"/>
                <a:cs typeface="Gotham Medium" pitchFamily="50" charset="0"/>
              </a:rPr>
              <a:t>Reducing </a:t>
            </a:r>
            <a:r>
              <a:rPr lang="en-CA" dirty="0" err="1">
                <a:solidFill>
                  <a:schemeClr val="accent1">
                    <a:lumMod val="20000"/>
                    <a:lumOff val="80000"/>
                  </a:schemeClr>
                </a:solidFill>
                <a:latin typeface="Gotham Medium" pitchFamily="50" charset="0"/>
                <a:cs typeface="Gotham Medium" pitchFamily="50" charset="0"/>
              </a:rPr>
              <a:t>Redtape</a:t>
            </a:r>
            <a:endParaRPr lang="en-CA" dirty="0">
              <a:solidFill>
                <a:schemeClr val="accent1">
                  <a:lumMod val="20000"/>
                  <a:lumOff val="80000"/>
                </a:schemeClr>
              </a:solidFill>
              <a:latin typeface="Gotham Medium" pitchFamily="50" charset="0"/>
              <a:cs typeface="Gotham Medium" pitchFamily="50" charset="0"/>
            </a:endParaRPr>
          </a:p>
        </p:txBody>
      </p:sp>
      <p:cxnSp>
        <p:nvCxnSpPr>
          <p:cNvPr id="13" name="Straight Connector 12"/>
          <p:cNvCxnSpPr/>
          <p:nvPr/>
        </p:nvCxnSpPr>
        <p:spPr>
          <a:xfrm>
            <a:off x="7619999" y="-1"/>
            <a:ext cx="0" cy="7093528"/>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838200" y="477044"/>
            <a:ext cx="5674895" cy="854075"/>
          </a:xfrm>
          <a:prstGeom prst="rect">
            <a:avLst/>
          </a:prstGeom>
          <a:solidFill>
            <a:schemeClr val="accent6">
              <a:lumMod val="20000"/>
              <a:lumOff val="8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6">
                    <a:lumMod val="50000"/>
                  </a:schemeClr>
                </a:solidFill>
                <a:latin typeface="Gotham Medium" pitchFamily="50" charset="0"/>
                <a:cs typeface="Gotham Medium" pitchFamily="50" charset="0"/>
              </a:rPr>
              <a:t>Mo(</a:t>
            </a:r>
            <a:r>
              <a:rPr lang="en-US" dirty="0" err="1">
                <a:solidFill>
                  <a:schemeClr val="accent6">
                    <a:lumMod val="50000"/>
                  </a:schemeClr>
                </a:solidFill>
                <a:latin typeface="Gotham Medium" pitchFamily="50" charset="0"/>
                <a:cs typeface="Gotham Medium" pitchFamily="50" charset="0"/>
              </a:rPr>
              <a:t>ve</a:t>
            </a:r>
            <a:r>
              <a:rPr lang="en-US" dirty="0">
                <a:solidFill>
                  <a:schemeClr val="accent6">
                    <a:lumMod val="50000"/>
                  </a:schemeClr>
                </a:solidFill>
                <a:latin typeface="Gotham Medium" pitchFamily="50" charset="0"/>
                <a:cs typeface="Gotham Medium" pitchFamily="50" charset="0"/>
              </a:rPr>
              <a:t>)</a:t>
            </a:r>
            <a:r>
              <a:rPr lang="en-US" dirty="0" err="1">
                <a:solidFill>
                  <a:schemeClr val="accent6">
                    <a:lumMod val="50000"/>
                  </a:schemeClr>
                </a:solidFill>
                <a:latin typeface="Gotham Medium" pitchFamily="50" charset="0"/>
                <a:cs typeface="Gotham Medium" pitchFamily="50" charset="0"/>
              </a:rPr>
              <a:t>ment</a:t>
            </a:r>
            <a:endParaRPr lang="en-CA" dirty="0">
              <a:solidFill>
                <a:schemeClr val="accent6">
                  <a:lumMod val="50000"/>
                </a:schemeClr>
              </a:solidFill>
              <a:latin typeface="Gotham Medium" pitchFamily="50" charset="0"/>
              <a:cs typeface="Gotham Medium" pitchFamily="50"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1032" y="3728773"/>
            <a:ext cx="4490968" cy="2999628"/>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38908"/>
          <a:stretch/>
        </p:blipFill>
        <p:spPr>
          <a:xfrm>
            <a:off x="7721352" y="-133815"/>
            <a:ext cx="4516367" cy="3680578"/>
          </a:xfrm>
          <a:prstGeom prst="rect">
            <a:avLst/>
          </a:prstGeom>
        </p:spPr>
      </p:pic>
      <p:sp>
        <p:nvSpPr>
          <p:cNvPr id="10" name="Content Placeholder 3"/>
          <p:cNvSpPr txBox="1">
            <a:spLocks/>
          </p:cNvSpPr>
          <p:nvPr/>
        </p:nvSpPr>
        <p:spPr>
          <a:xfrm>
            <a:off x="838200" y="6375324"/>
            <a:ext cx="7320516" cy="258532"/>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US" sz="1200" dirty="0">
                <a:solidFill>
                  <a:schemeClr val="accent6">
                    <a:lumMod val="50000"/>
                  </a:schemeClr>
                </a:solidFill>
                <a:latin typeface="Gotham Book" pitchFamily="50" charset="0"/>
                <a:ea typeface="Calibri" panose="020F0502020204030204" pitchFamily="34" charset="0"/>
                <a:cs typeface="Gotham Book" pitchFamily="50" charset="0"/>
              </a:rPr>
              <a:t>STEPS, </a:t>
            </a:r>
            <a:r>
              <a:rPr lang="en-US" sz="1200" i="1" dirty="0">
                <a:solidFill>
                  <a:schemeClr val="accent6">
                    <a:lumMod val="50000"/>
                  </a:schemeClr>
                </a:solidFill>
                <a:latin typeface="Gotham Book" pitchFamily="50" charset="0"/>
                <a:ea typeface="Calibri" panose="020F0502020204030204" pitchFamily="34" charset="0"/>
                <a:cs typeface="Gotham Book" pitchFamily="50" charset="0"/>
              </a:rPr>
              <a:t>Mo(</a:t>
            </a:r>
            <a:r>
              <a:rPr lang="en-US" sz="1200" i="1" dirty="0" err="1">
                <a:solidFill>
                  <a:schemeClr val="accent6">
                    <a:lumMod val="50000"/>
                  </a:schemeClr>
                </a:solidFill>
                <a:latin typeface="Gotham Book" pitchFamily="50" charset="0"/>
                <a:ea typeface="Calibri" panose="020F0502020204030204" pitchFamily="34" charset="0"/>
                <a:cs typeface="Gotham Book" pitchFamily="50" charset="0"/>
              </a:rPr>
              <a:t>ve</a:t>
            </a:r>
            <a:r>
              <a:rPr lang="en-US" sz="1200" i="1" dirty="0">
                <a:solidFill>
                  <a:schemeClr val="accent6">
                    <a:lumMod val="50000"/>
                  </a:schemeClr>
                </a:solidFill>
                <a:latin typeface="Gotham Book" pitchFamily="50" charset="0"/>
                <a:ea typeface="Calibri" panose="020F0502020204030204" pitchFamily="34" charset="0"/>
                <a:cs typeface="Gotham Book" pitchFamily="50" charset="0"/>
              </a:rPr>
              <a:t>)</a:t>
            </a:r>
            <a:r>
              <a:rPr lang="en-US" sz="1200" i="1" dirty="0" err="1">
                <a:solidFill>
                  <a:schemeClr val="accent6">
                    <a:lumMod val="50000"/>
                  </a:schemeClr>
                </a:solidFill>
                <a:latin typeface="Gotham Book" pitchFamily="50" charset="0"/>
                <a:ea typeface="Calibri" panose="020F0502020204030204" pitchFamily="34" charset="0"/>
                <a:cs typeface="Gotham Book" pitchFamily="50" charset="0"/>
              </a:rPr>
              <a:t>ment</a:t>
            </a:r>
            <a:r>
              <a:rPr lang="en-US" sz="1200" i="1" dirty="0">
                <a:solidFill>
                  <a:schemeClr val="accent6">
                    <a:lumMod val="50000"/>
                  </a:schemeClr>
                </a:solidFill>
                <a:latin typeface="Gotham Book" pitchFamily="50" charset="0"/>
                <a:ea typeface="Calibri" panose="020F0502020204030204" pitchFamily="34" charset="0"/>
                <a:cs typeface="Gotham Book" pitchFamily="50" charset="0"/>
              </a:rPr>
              <a:t> Series, </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2023. Various locations in Port Credit, Downtown Core, Cooksville.</a:t>
            </a:r>
            <a:endParaRPr lang="en-CA" sz="1200" i="1" dirty="0">
              <a:solidFill>
                <a:schemeClr val="accent1">
                  <a:lumMod val="75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113713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CA" dirty="0">
                <a:solidFill>
                  <a:schemeClr val="accent1">
                    <a:lumMod val="20000"/>
                    <a:lumOff val="80000"/>
                  </a:schemeClr>
                </a:solidFill>
                <a:latin typeface="Gotham Medium" pitchFamily="50" charset="0"/>
                <a:cs typeface="Gotham Medium" pitchFamily="50" charset="0"/>
              </a:rPr>
              <a:t>Reducing Red tape</a:t>
            </a:r>
          </a:p>
        </p:txBody>
      </p:sp>
      <p:sp>
        <p:nvSpPr>
          <p:cNvPr id="3" name="Content Placeholder 2"/>
          <p:cNvSpPr>
            <a:spLocks noGrp="1"/>
          </p:cNvSpPr>
          <p:nvPr>
            <p:ph idx="1"/>
          </p:nvPr>
        </p:nvSpPr>
        <p:spPr/>
        <p:txBody>
          <a:bodyPr/>
          <a:lstStyle/>
          <a:p>
            <a:r>
              <a:rPr lang="en-US" dirty="0">
                <a:solidFill>
                  <a:schemeClr val="accent1">
                    <a:lumMod val="20000"/>
                    <a:lumOff val="80000"/>
                  </a:schemeClr>
                </a:solidFill>
                <a:latin typeface="Gotham Book" pitchFamily="50" charset="0"/>
                <a:cs typeface="Gotham Book" pitchFamily="50" charset="0"/>
              </a:rPr>
              <a:t>Improved communication with BIAs</a:t>
            </a:r>
          </a:p>
          <a:p>
            <a:r>
              <a:rPr lang="en-US" dirty="0" smtClean="0">
                <a:solidFill>
                  <a:schemeClr val="accent1">
                    <a:lumMod val="20000"/>
                    <a:lumOff val="80000"/>
                  </a:schemeClr>
                </a:solidFill>
                <a:latin typeface="Gotham Book" pitchFamily="50" charset="0"/>
                <a:cs typeface="Gotham Book" pitchFamily="50" charset="0"/>
              </a:rPr>
              <a:t>Helping </a:t>
            </a:r>
            <a:r>
              <a:rPr lang="en-US" dirty="0">
                <a:solidFill>
                  <a:schemeClr val="accent1">
                    <a:lumMod val="20000"/>
                    <a:lumOff val="80000"/>
                  </a:schemeClr>
                </a:solidFill>
                <a:latin typeface="Gotham Book" pitchFamily="50" charset="0"/>
                <a:cs typeface="Gotham Book" pitchFamily="50" charset="0"/>
              </a:rPr>
              <a:t>to streamline approval processes</a:t>
            </a:r>
          </a:p>
          <a:p>
            <a:r>
              <a:rPr lang="en-US" dirty="0">
                <a:solidFill>
                  <a:schemeClr val="accent1">
                    <a:lumMod val="20000"/>
                    <a:lumOff val="80000"/>
                  </a:schemeClr>
                </a:solidFill>
                <a:latin typeface="Gotham Book" pitchFamily="50" charset="0"/>
                <a:cs typeface="Gotham Book" pitchFamily="50" charset="0"/>
              </a:rPr>
              <a:t>Identifying barriers and ways to remove </a:t>
            </a:r>
            <a:r>
              <a:rPr lang="en-US" dirty="0" smtClean="0">
                <a:solidFill>
                  <a:schemeClr val="accent1">
                    <a:lumMod val="20000"/>
                    <a:lumOff val="80000"/>
                  </a:schemeClr>
                </a:solidFill>
                <a:latin typeface="Gotham Book" pitchFamily="50" charset="0"/>
                <a:cs typeface="Gotham Book" pitchFamily="50" charset="0"/>
              </a:rPr>
              <a:t>them</a:t>
            </a:r>
          </a:p>
          <a:p>
            <a:r>
              <a:rPr lang="en-US" dirty="0" smtClean="0">
                <a:solidFill>
                  <a:schemeClr val="accent1">
                    <a:lumMod val="20000"/>
                    <a:lumOff val="80000"/>
                  </a:schemeClr>
                </a:solidFill>
                <a:latin typeface="Gotham Book" pitchFamily="50" charset="0"/>
                <a:cs typeface="Gotham Book" pitchFamily="50" charset="0"/>
              </a:rPr>
              <a:t>Annual </a:t>
            </a:r>
            <a:r>
              <a:rPr lang="en-US" dirty="0">
                <a:solidFill>
                  <a:schemeClr val="accent1">
                    <a:lumMod val="20000"/>
                    <a:lumOff val="80000"/>
                  </a:schemeClr>
                </a:solidFill>
                <a:latin typeface="Gotham Book" pitchFamily="50" charset="0"/>
                <a:cs typeface="Gotham Book" pitchFamily="50" charset="0"/>
              </a:rPr>
              <a:t>walk-</a:t>
            </a:r>
            <a:r>
              <a:rPr lang="en-US" dirty="0" err="1">
                <a:solidFill>
                  <a:schemeClr val="accent1">
                    <a:lumMod val="20000"/>
                    <a:lumOff val="80000"/>
                  </a:schemeClr>
                </a:solidFill>
                <a:latin typeface="Gotham Book" pitchFamily="50" charset="0"/>
                <a:cs typeface="Gotham Book" pitchFamily="50" charset="0"/>
              </a:rPr>
              <a:t>abouts</a:t>
            </a:r>
            <a:r>
              <a:rPr lang="en-US" dirty="0">
                <a:solidFill>
                  <a:schemeClr val="accent1">
                    <a:lumMod val="20000"/>
                    <a:lumOff val="80000"/>
                  </a:schemeClr>
                </a:solidFill>
                <a:latin typeface="Gotham Book" pitchFamily="50" charset="0"/>
                <a:cs typeface="Gotham Book" pitchFamily="50" charset="0"/>
              </a:rPr>
              <a:t> </a:t>
            </a:r>
          </a:p>
          <a:p>
            <a:endParaRPr lang="en-CA" dirty="0">
              <a:solidFill>
                <a:schemeClr val="accent1">
                  <a:lumMod val="20000"/>
                  <a:lumOff val="80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2675347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63076"/>
            <a:ext cx="10515600" cy="1325563"/>
          </a:xfrm>
        </p:spPr>
        <p:txBody>
          <a:bodyPr>
            <a:normAutofit/>
          </a:bodyPr>
          <a:lstStyle/>
          <a:p>
            <a:pPr lvl="0"/>
            <a:r>
              <a:rPr lang="en-CA" dirty="0">
                <a:solidFill>
                  <a:schemeClr val="accent1">
                    <a:lumMod val="20000"/>
                    <a:lumOff val="80000"/>
                  </a:schemeClr>
                </a:solidFill>
                <a:latin typeface="Gotham Medium" pitchFamily="50" charset="0"/>
                <a:cs typeface="Gotham Medium" pitchFamily="50" charset="0"/>
              </a:rPr>
              <a:t>Annual BIA Walk-</a:t>
            </a:r>
            <a:r>
              <a:rPr lang="en-CA" dirty="0" err="1">
                <a:solidFill>
                  <a:schemeClr val="accent1">
                    <a:lumMod val="20000"/>
                    <a:lumOff val="80000"/>
                  </a:schemeClr>
                </a:solidFill>
                <a:latin typeface="Gotham Medium" pitchFamily="50" charset="0"/>
                <a:cs typeface="Gotham Medium" pitchFamily="50" charset="0"/>
              </a:rPr>
              <a:t>abouts</a:t>
            </a:r>
            <a:endParaRPr lang="en-CA" dirty="0">
              <a:solidFill>
                <a:schemeClr val="accent1">
                  <a:lumMod val="20000"/>
                  <a:lumOff val="80000"/>
                </a:schemeClr>
              </a:solidFill>
              <a:latin typeface="Gotham Medium" pitchFamily="50" charset="0"/>
              <a:cs typeface="Gotham Medium" pitchFamily="50" charset="0"/>
            </a:endParaRPr>
          </a:p>
        </p:txBody>
      </p:sp>
      <p:sp>
        <p:nvSpPr>
          <p:cNvPr id="3" name="Content Placeholder 2"/>
          <p:cNvSpPr>
            <a:spLocks noGrp="1"/>
          </p:cNvSpPr>
          <p:nvPr>
            <p:ph idx="1"/>
          </p:nvPr>
        </p:nvSpPr>
        <p:spPr>
          <a:xfrm>
            <a:off x="838200" y="2130130"/>
            <a:ext cx="10515600" cy="3433762"/>
          </a:xfrm>
        </p:spPr>
        <p:txBody>
          <a:bodyPr/>
          <a:lstStyle/>
          <a:p>
            <a:r>
              <a:rPr lang="en-CA" dirty="0">
                <a:solidFill>
                  <a:schemeClr val="accent1">
                    <a:lumMod val="20000"/>
                    <a:lumOff val="80000"/>
                  </a:schemeClr>
                </a:solidFill>
                <a:latin typeface="Gotham Book" pitchFamily="50" charset="0"/>
                <a:cs typeface="Gotham Book" pitchFamily="50" charset="0"/>
              </a:rPr>
              <a:t>Annual walkabouts with BIA staff, and City staff involved in maintenance, boulevards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6526" y="3305088"/>
            <a:ext cx="3748549" cy="281008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1601" y="3302005"/>
            <a:ext cx="2106571" cy="281008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282" y="3298812"/>
            <a:ext cx="2108965" cy="2813280"/>
          </a:xfrm>
          <a:prstGeom prst="rect">
            <a:avLst/>
          </a:prstGeom>
        </p:spPr>
      </p:pic>
    </p:spTree>
    <p:extLst>
      <p:ext uri="{BB962C8B-B14F-4D97-AF65-F5344CB8AC3E}">
        <p14:creationId xmlns:p14="http://schemas.microsoft.com/office/powerpoint/2010/main" val="422634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607"/>
            <a:ext cx="12192000" cy="8128000"/>
          </a:xfrm>
          <a:prstGeom prst="rect">
            <a:avLst/>
          </a:prstGeom>
        </p:spPr>
      </p:pic>
      <p:sp>
        <p:nvSpPr>
          <p:cNvPr id="2" name="Title 1"/>
          <p:cNvSpPr>
            <a:spLocks noGrp="1"/>
          </p:cNvSpPr>
          <p:nvPr>
            <p:ph type="title"/>
          </p:nvPr>
        </p:nvSpPr>
        <p:spPr>
          <a:xfrm>
            <a:off x="816077" y="365125"/>
            <a:ext cx="5152103" cy="854075"/>
          </a:xfrm>
          <a:solidFill>
            <a:schemeClr val="accent6">
              <a:lumMod val="20000"/>
              <a:lumOff val="80000"/>
            </a:schemeClr>
          </a:solidFill>
        </p:spPr>
        <p:txBody>
          <a:bodyPr/>
          <a:lstStyle/>
          <a:p>
            <a:pPr algn="ctr"/>
            <a:r>
              <a:rPr lang="en-US" dirty="0">
                <a:solidFill>
                  <a:schemeClr val="accent6">
                    <a:lumMod val="50000"/>
                  </a:schemeClr>
                </a:solidFill>
                <a:latin typeface="Gotham Medium" pitchFamily="50" charset="0"/>
                <a:cs typeface="Gotham Medium" pitchFamily="50" charset="0"/>
              </a:rPr>
              <a:t>Cultural Districts</a:t>
            </a:r>
            <a:endParaRPr lang="en-CA" dirty="0">
              <a:solidFill>
                <a:schemeClr val="accent6">
                  <a:lumMod val="50000"/>
                </a:schemeClr>
              </a:solidFill>
              <a:latin typeface="Gotham Medium" pitchFamily="50" charset="0"/>
              <a:cs typeface="Gotham Medium" pitchFamily="50" charset="0"/>
            </a:endParaRPr>
          </a:p>
        </p:txBody>
      </p:sp>
    </p:spTree>
    <p:extLst>
      <p:ext uri="{BB962C8B-B14F-4D97-AF65-F5344CB8AC3E}">
        <p14:creationId xmlns:p14="http://schemas.microsoft.com/office/powerpoint/2010/main" val="885718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CA" dirty="0">
                <a:solidFill>
                  <a:schemeClr val="accent1">
                    <a:lumMod val="20000"/>
                    <a:lumOff val="80000"/>
                  </a:schemeClr>
                </a:solidFill>
                <a:latin typeface="Gotham Medium" pitchFamily="50" charset="0"/>
                <a:cs typeface="Gotham Medium" pitchFamily="50" charset="0"/>
              </a:rPr>
              <a:t>Tackling challenges of working on private property</a:t>
            </a:r>
          </a:p>
        </p:txBody>
      </p:sp>
      <p:sp>
        <p:nvSpPr>
          <p:cNvPr id="3" name="Content Placeholder 2"/>
          <p:cNvSpPr>
            <a:spLocks noGrp="1"/>
          </p:cNvSpPr>
          <p:nvPr>
            <p:ph idx="1"/>
          </p:nvPr>
        </p:nvSpPr>
        <p:spPr>
          <a:xfrm>
            <a:off x="838200" y="1825625"/>
            <a:ext cx="10515600" cy="4351338"/>
          </a:xfrm>
        </p:spPr>
        <p:txBody>
          <a:bodyPr>
            <a:normAutofit/>
          </a:bodyPr>
          <a:lstStyle/>
          <a:p>
            <a:pPr lvl="0"/>
            <a:r>
              <a:rPr lang="en-US" dirty="0">
                <a:solidFill>
                  <a:schemeClr val="accent1">
                    <a:lumMod val="20000"/>
                    <a:lumOff val="80000"/>
                  </a:schemeClr>
                </a:solidFill>
                <a:latin typeface="Gotham Book" pitchFamily="50" charset="0"/>
                <a:cs typeface="Gotham Book" pitchFamily="50" charset="0"/>
              </a:rPr>
              <a:t>My Main Street Grant - Cooksville Mural Festival </a:t>
            </a:r>
          </a:p>
          <a:p>
            <a:pPr lvl="1"/>
            <a:r>
              <a:rPr lang="en-US" dirty="0">
                <a:solidFill>
                  <a:schemeClr val="accent1">
                    <a:lumMod val="20000"/>
                    <a:lumOff val="80000"/>
                  </a:schemeClr>
                </a:solidFill>
                <a:latin typeface="Gotham Book" pitchFamily="50" charset="0"/>
                <a:cs typeface="Gotham Book" pitchFamily="50" charset="0"/>
              </a:rPr>
              <a:t>Not successful in getting funding</a:t>
            </a:r>
          </a:p>
          <a:p>
            <a:pPr lvl="1"/>
            <a:r>
              <a:rPr lang="en-US" dirty="0">
                <a:solidFill>
                  <a:schemeClr val="accent1">
                    <a:lumMod val="20000"/>
                    <a:lumOff val="80000"/>
                  </a:schemeClr>
                </a:solidFill>
                <a:latin typeface="Gotham Book" pitchFamily="50" charset="0"/>
                <a:cs typeface="Gotham Book" pitchFamily="50" charset="0"/>
              </a:rPr>
              <a:t>This highlighted the need for a mural on private property grant </a:t>
            </a:r>
          </a:p>
          <a:p>
            <a:pPr lvl="0"/>
            <a:r>
              <a:rPr lang="en-US" dirty="0">
                <a:solidFill>
                  <a:schemeClr val="accent1">
                    <a:lumMod val="20000"/>
                    <a:lumOff val="80000"/>
                  </a:schemeClr>
                </a:solidFill>
                <a:latin typeface="Gotham Book" pitchFamily="50" charset="0"/>
                <a:cs typeface="Gotham Book" pitchFamily="50" charset="0"/>
              </a:rPr>
              <a:t>Potential for temporary uses in vacant commercial properties  </a:t>
            </a:r>
          </a:p>
          <a:p>
            <a:pPr lvl="0"/>
            <a:r>
              <a:rPr lang="en-US" dirty="0">
                <a:solidFill>
                  <a:schemeClr val="accent1">
                    <a:lumMod val="20000"/>
                    <a:lumOff val="80000"/>
                  </a:schemeClr>
                </a:solidFill>
                <a:latin typeface="Gotham Book" pitchFamily="50" charset="0"/>
                <a:cs typeface="Gotham Book" pitchFamily="50" charset="0"/>
              </a:rPr>
              <a:t>Meanwhile uses in London, UK</a:t>
            </a:r>
          </a:p>
        </p:txBody>
      </p:sp>
    </p:spTree>
    <p:extLst>
      <p:ext uri="{BB962C8B-B14F-4D97-AF65-F5344CB8AC3E}">
        <p14:creationId xmlns:p14="http://schemas.microsoft.com/office/powerpoint/2010/main" val="3376668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28" name="Picture 4" descr="news lon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47" y="0"/>
            <a:ext cx="1373889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38200" y="477044"/>
            <a:ext cx="7042079" cy="854075"/>
          </a:xfrm>
          <a:prstGeom prst="rect">
            <a:avLst/>
          </a:prstGeom>
          <a:solidFill>
            <a:schemeClr val="accent6">
              <a:lumMod val="20000"/>
              <a:lumOff val="80000"/>
            </a:schemeClr>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6">
                    <a:lumMod val="50000"/>
                  </a:schemeClr>
                </a:solidFill>
                <a:latin typeface="Gotham Medium" pitchFamily="50" charset="0"/>
                <a:cs typeface="Gotham Medium" pitchFamily="50" charset="0"/>
              </a:rPr>
              <a:t>Meanwhile Uses, London UK</a:t>
            </a:r>
            <a:endParaRPr lang="en-CA" dirty="0">
              <a:solidFill>
                <a:schemeClr val="accent6">
                  <a:lumMod val="50000"/>
                </a:schemeClr>
              </a:solidFill>
              <a:latin typeface="Gotham Medium" pitchFamily="50" charset="0"/>
              <a:cs typeface="Gotham Medium" pitchFamily="50" charset="0"/>
            </a:endParaRPr>
          </a:p>
        </p:txBody>
      </p:sp>
    </p:spTree>
    <p:extLst>
      <p:ext uri="{BB962C8B-B14F-4D97-AF65-F5344CB8AC3E}">
        <p14:creationId xmlns:p14="http://schemas.microsoft.com/office/powerpoint/2010/main" val="2377071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052" name="Picture 4" descr="https://image.architonic.com/prj2-3/20120432/lga-architectural-partners-stackt-market-architonic-03-04-arcit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4025" y="1"/>
            <a:ext cx="70579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arousel images of stackt market"/>
          <p:cNvPicPr>
            <a:picLocks noChangeAspect="1" noChangeArrowheads="1"/>
          </p:cNvPicPr>
          <p:nvPr/>
        </p:nvPicPr>
        <p:blipFill rotWithShape="1">
          <a:blip r:embed="rId4">
            <a:extLst>
              <a:ext uri="{28A0092B-C50C-407E-A947-70E740481C1C}">
                <a14:useLocalDpi xmlns:a14="http://schemas.microsoft.com/office/drawing/2010/main" val="0"/>
              </a:ext>
            </a:extLst>
          </a:blip>
          <a:srcRect l="-3991" t="175" r="15307" b="-175"/>
          <a:stretch/>
        </p:blipFill>
        <p:spPr bwMode="auto">
          <a:xfrm>
            <a:off x="-2935706" y="-1"/>
            <a:ext cx="8109285"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38200" y="477044"/>
            <a:ext cx="7042079" cy="854075"/>
          </a:xfrm>
          <a:prstGeom prst="rect">
            <a:avLst/>
          </a:prstGeom>
          <a:solidFill>
            <a:schemeClr val="accent6">
              <a:lumMod val="20000"/>
              <a:lumOff val="8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smtClean="0">
                <a:solidFill>
                  <a:schemeClr val="accent6">
                    <a:lumMod val="50000"/>
                  </a:schemeClr>
                </a:solidFill>
                <a:latin typeface="Gotham Medium" pitchFamily="50" charset="0"/>
                <a:cs typeface="Gotham Medium" pitchFamily="50" charset="0"/>
              </a:rPr>
              <a:t>Stackt</a:t>
            </a:r>
            <a:r>
              <a:rPr lang="en-US" dirty="0" smtClean="0">
                <a:solidFill>
                  <a:schemeClr val="accent6">
                    <a:lumMod val="50000"/>
                  </a:schemeClr>
                </a:solidFill>
                <a:latin typeface="Gotham Medium" pitchFamily="50" charset="0"/>
                <a:cs typeface="Gotham Medium" pitchFamily="50" charset="0"/>
              </a:rPr>
              <a:t> Market, Toronto</a:t>
            </a:r>
            <a:endParaRPr lang="en-CA" dirty="0">
              <a:solidFill>
                <a:schemeClr val="accent6">
                  <a:lumMod val="50000"/>
                </a:schemeClr>
              </a:solidFill>
              <a:latin typeface="Gotham Medium" pitchFamily="50" charset="0"/>
              <a:cs typeface="Gotham Medium" pitchFamily="50" charset="0"/>
            </a:endParaRPr>
          </a:p>
        </p:txBody>
      </p:sp>
    </p:spTree>
    <p:extLst>
      <p:ext uri="{BB962C8B-B14F-4D97-AF65-F5344CB8AC3E}">
        <p14:creationId xmlns:p14="http://schemas.microsoft.com/office/powerpoint/2010/main" val="42018405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074" name="Picture 2" descr="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21" y="0"/>
            <a:ext cx="12341725" cy="694222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38199" y="477044"/>
            <a:ext cx="10892589" cy="854075"/>
          </a:xfrm>
          <a:prstGeom prst="rect">
            <a:avLst/>
          </a:prstGeom>
          <a:solidFill>
            <a:schemeClr val="accent6">
              <a:lumMod val="20000"/>
              <a:lumOff val="80000"/>
            </a:schemeClr>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6">
                    <a:lumMod val="50000"/>
                  </a:schemeClr>
                </a:solidFill>
                <a:latin typeface="Gotham Medium" pitchFamily="50" charset="0"/>
                <a:cs typeface="Gotham Medium" pitchFamily="50" charset="0"/>
              </a:rPr>
              <a:t>Daniels Boxed Soccer Field, Mississauga</a:t>
            </a:r>
            <a:endParaRPr lang="en-CA" dirty="0">
              <a:solidFill>
                <a:schemeClr val="accent6">
                  <a:lumMod val="50000"/>
                </a:schemeClr>
              </a:solidFill>
              <a:latin typeface="Gotham Medium" pitchFamily="50" charset="0"/>
              <a:cs typeface="Gotham Medium" pitchFamily="50" charset="0"/>
            </a:endParaRPr>
          </a:p>
        </p:txBody>
      </p:sp>
      <p:pic>
        <p:nvPicPr>
          <p:cNvPr id="3076" name="Picture 4" descr="https://www.insauga.com/wp-content/uploads/2017/09/soccerbody1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103" y="3922295"/>
            <a:ext cx="4347412" cy="2771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8168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CA" dirty="0">
                <a:solidFill>
                  <a:schemeClr val="accent1">
                    <a:lumMod val="20000"/>
                    <a:lumOff val="80000"/>
                  </a:schemeClr>
                </a:solidFill>
                <a:latin typeface="Gotham Medium" pitchFamily="50" charset="0"/>
                <a:cs typeface="Gotham Medium" pitchFamily="50" charset="0"/>
              </a:rPr>
              <a:t>Q&amp;A</a:t>
            </a:r>
          </a:p>
        </p:txBody>
      </p:sp>
      <p:sp>
        <p:nvSpPr>
          <p:cNvPr id="3" name="Content Placeholder 2"/>
          <p:cNvSpPr>
            <a:spLocks noGrp="1"/>
          </p:cNvSpPr>
          <p:nvPr>
            <p:ph idx="1"/>
          </p:nvPr>
        </p:nvSpPr>
        <p:spPr>
          <a:xfrm>
            <a:off x="838200" y="1825625"/>
            <a:ext cx="10515600" cy="4351338"/>
          </a:xfrm>
        </p:spPr>
        <p:txBody>
          <a:bodyPr/>
          <a:lstStyle/>
          <a:p>
            <a:pPr lvl="0"/>
            <a:r>
              <a:rPr lang="en-US" dirty="0">
                <a:solidFill>
                  <a:schemeClr val="accent1">
                    <a:lumMod val="20000"/>
                    <a:lumOff val="80000"/>
                  </a:schemeClr>
                </a:solidFill>
                <a:latin typeface="Gotham Book" pitchFamily="50" charset="0"/>
                <a:cs typeface="Gotham Book" pitchFamily="50" charset="0"/>
              </a:rPr>
              <a:t>Has your BIA come across challenges with funding projects on private property and how have you navigated that? </a:t>
            </a:r>
            <a:endParaRPr lang="en-CA" dirty="0">
              <a:solidFill>
                <a:schemeClr val="accent1">
                  <a:lumMod val="20000"/>
                  <a:lumOff val="80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3896901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28773"/>
            <a:ext cx="10515600" cy="1361915"/>
          </a:xfrm>
        </p:spPr>
        <p:txBody>
          <a:bodyPr>
            <a:normAutofit/>
          </a:bodyPr>
          <a:lstStyle/>
          <a:p>
            <a:pPr lvl="0"/>
            <a:r>
              <a:rPr lang="en-CA" dirty="0">
                <a:solidFill>
                  <a:schemeClr val="accent1">
                    <a:lumMod val="20000"/>
                    <a:lumOff val="80000"/>
                  </a:schemeClr>
                </a:solidFill>
                <a:latin typeface="Gotham Medium" pitchFamily="50" charset="0"/>
                <a:cs typeface="Gotham Medium" pitchFamily="50" charset="0"/>
              </a:rPr>
              <a:t>Funding</a:t>
            </a:r>
          </a:p>
        </p:txBody>
      </p:sp>
      <p:sp>
        <p:nvSpPr>
          <p:cNvPr id="3" name="Content Placeholder 2"/>
          <p:cNvSpPr>
            <a:spLocks noGrp="1"/>
          </p:cNvSpPr>
          <p:nvPr>
            <p:ph idx="1"/>
          </p:nvPr>
        </p:nvSpPr>
        <p:spPr/>
        <p:txBody>
          <a:bodyPr/>
          <a:lstStyle/>
          <a:p>
            <a:r>
              <a:rPr lang="en-CA" dirty="0">
                <a:solidFill>
                  <a:schemeClr val="accent1">
                    <a:lumMod val="20000"/>
                    <a:lumOff val="80000"/>
                  </a:schemeClr>
                </a:solidFill>
                <a:latin typeface="Gotham Book" pitchFamily="50" charset="0"/>
                <a:cs typeface="Gotham Book" pitchFamily="50" charset="0"/>
              </a:rPr>
              <a:t>City grant </a:t>
            </a:r>
            <a:r>
              <a:rPr lang="en-CA" dirty="0" smtClean="0">
                <a:solidFill>
                  <a:schemeClr val="accent1">
                    <a:lumMod val="20000"/>
                    <a:lumOff val="80000"/>
                  </a:schemeClr>
                </a:solidFill>
                <a:latin typeface="Gotham Book" pitchFamily="50" charset="0"/>
                <a:cs typeface="Gotham Book" pitchFamily="50" charset="0"/>
              </a:rPr>
              <a:t>opportunities – Cultural Festivals &amp; Celebrations Event Grant, Culture Project Grants </a:t>
            </a:r>
            <a:endParaRPr lang="en-CA" dirty="0">
              <a:solidFill>
                <a:schemeClr val="accent1">
                  <a:lumMod val="20000"/>
                  <a:lumOff val="80000"/>
                </a:schemeClr>
              </a:solidFill>
              <a:latin typeface="Gotham Book" pitchFamily="50" charset="0"/>
              <a:cs typeface="Gotham Book" pitchFamily="50" charset="0"/>
            </a:endParaRPr>
          </a:p>
          <a:p>
            <a:r>
              <a:rPr lang="en-CA" dirty="0">
                <a:solidFill>
                  <a:schemeClr val="accent1">
                    <a:lumMod val="20000"/>
                    <a:lumOff val="80000"/>
                  </a:schemeClr>
                </a:solidFill>
                <a:latin typeface="Gotham Book" pitchFamily="50" charset="0"/>
                <a:cs typeface="Gotham Book" pitchFamily="50" charset="0"/>
              </a:rPr>
              <a:t>Leveraging funds that the BIA can apply for                               (i.e. STEPS </a:t>
            </a:r>
            <a:r>
              <a:rPr lang="en-CA" dirty="0" smtClean="0">
                <a:solidFill>
                  <a:schemeClr val="accent1">
                    <a:lumMod val="20000"/>
                    <a:lumOff val="80000"/>
                  </a:schemeClr>
                </a:solidFill>
                <a:latin typeface="Gotham Book" pitchFamily="50" charset="0"/>
                <a:cs typeface="Gotham Book" pitchFamily="50" charset="0"/>
              </a:rPr>
              <a:t>I Heart Main </a:t>
            </a:r>
            <a:r>
              <a:rPr lang="en-CA" dirty="0">
                <a:solidFill>
                  <a:schemeClr val="accent1">
                    <a:lumMod val="20000"/>
                    <a:lumOff val="80000"/>
                  </a:schemeClr>
                </a:solidFill>
                <a:latin typeface="Gotham Book" pitchFamily="50" charset="0"/>
                <a:cs typeface="Gotham Book" pitchFamily="50" charset="0"/>
              </a:rPr>
              <a:t>street).</a:t>
            </a:r>
          </a:p>
          <a:p>
            <a:r>
              <a:rPr lang="en-US" dirty="0">
                <a:solidFill>
                  <a:schemeClr val="accent1">
                    <a:lumMod val="20000"/>
                    <a:lumOff val="80000"/>
                  </a:schemeClr>
                </a:solidFill>
                <a:latin typeface="Gotham Book" pitchFamily="50" charset="0"/>
                <a:cs typeface="Gotham Book" pitchFamily="50" charset="0"/>
              </a:rPr>
              <a:t>Exploring opportunities to establish a private mural grant program </a:t>
            </a:r>
            <a:endParaRPr lang="en-CA" dirty="0">
              <a:solidFill>
                <a:schemeClr val="accent1">
                  <a:lumMod val="20000"/>
                  <a:lumOff val="80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306977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CA" dirty="0"/>
          </a:p>
        </p:txBody>
      </p:sp>
      <p:pic>
        <p:nvPicPr>
          <p:cNvPr id="5" name="Picture 4"/>
          <p:cNvPicPr>
            <a:picLocks noChangeAspect="1"/>
          </p:cNvPicPr>
          <p:nvPr/>
        </p:nvPicPr>
        <p:blipFill rotWithShape="1">
          <a:blip r:embed="rId3"/>
          <a:srcRect l="8722" r="10301"/>
          <a:stretch/>
        </p:blipFill>
        <p:spPr>
          <a:xfrm>
            <a:off x="4003289" y="0"/>
            <a:ext cx="3947535" cy="6827052"/>
          </a:xfrm>
          <a:prstGeom prst="rect">
            <a:avLst/>
          </a:prstGeom>
        </p:spPr>
      </p:pic>
      <p:pic>
        <p:nvPicPr>
          <p:cNvPr id="6" name="Picture 5"/>
          <p:cNvPicPr>
            <a:picLocks noChangeAspect="1"/>
          </p:cNvPicPr>
          <p:nvPr/>
        </p:nvPicPr>
        <p:blipFill rotWithShape="1">
          <a:blip r:embed="rId4"/>
          <a:srcRect l="10188" r="10436"/>
          <a:stretch/>
        </p:blipFill>
        <p:spPr>
          <a:xfrm>
            <a:off x="3" y="0"/>
            <a:ext cx="3802565" cy="6827052"/>
          </a:xfrm>
          <a:prstGeom prst="rect">
            <a:avLst/>
          </a:prstGeom>
        </p:spPr>
      </p:pic>
      <p:pic>
        <p:nvPicPr>
          <p:cNvPr id="7"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1541" y="-1"/>
            <a:ext cx="4040459" cy="6827053"/>
          </a:xfrm>
          <a:prstGeom prst="rect">
            <a:avLst/>
          </a:prstGeom>
        </p:spPr>
      </p:pic>
      <p:sp>
        <p:nvSpPr>
          <p:cNvPr id="8" name="Title 7"/>
          <p:cNvSpPr>
            <a:spLocks noGrp="1"/>
          </p:cNvSpPr>
          <p:nvPr>
            <p:ph type="title"/>
          </p:nvPr>
        </p:nvSpPr>
        <p:spPr/>
        <p:txBody>
          <a:bodyPr/>
          <a:lstStyle/>
          <a:p>
            <a:endParaRPr lang="en-CA"/>
          </a:p>
        </p:txBody>
      </p:sp>
      <p:sp>
        <p:nvSpPr>
          <p:cNvPr id="9" name="Title 1"/>
          <p:cNvSpPr txBox="1">
            <a:spLocks/>
          </p:cNvSpPr>
          <p:nvPr/>
        </p:nvSpPr>
        <p:spPr>
          <a:xfrm>
            <a:off x="838200" y="477044"/>
            <a:ext cx="9492916" cy="854075"/>
          </a:xfrm>
          <a:prstGeom prst="rect">
            <a:avLst/>
          </a:prstGeom>
          <a:solidFill>
            <a:schemeClr val="accent6">
              <a:lumMod val="20000"/>
              <a:lumOff val="80000"/>
            </a:schemeClr>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6">
                    <a:lumMod val="50000"/>
                  </a:schemeClr>
                </a:solidFill>
                <a:latin typeface="Gotham Medium" pitchFamily="50" charset="0"/>
                <a:cs typeface="Gotham Medium" pitchFamily="50" charset="0"/>
              </a:rPr>
              <a:t>STEPS - I </a:t>
            </a:r>
            <a:r>
              <a:rPr lang="en-US" dirty="0" err="1">
                <a:solidFill>
                  <a:schemeClr val="accent6">
                    <a:lumMod val="50000"/>
                  </a:schemeClr>
                </a:solidFill>
                <a:latin typeface="Gotham Medium" pitchFamily="50" charset="0"/>
                <a:cs typeface="Gotham Medium" pitchFamily="50" charset="0"/>
              </a:rPr>
              <a:t>HeART</a:t>
            </a:r>
            <a:r>
              <a:rPr lang="en-US" dirty="0">
                <a:solidFill>
                  <a:schemeClr val="accent6">
                    <a:lumMod val="50000"/>
                  </a:schemeClr>
                </a:solidFill>
                <a:latin typeface="Gotham Medium" pitchFamily="50" charset="0"/>
                <a:cs typeface="Gotham Medium" pitchFamily="50" charset="0"/>
              </a:rPr>
              <a:t> Main Street Initiative</a:t>
            </a:r>
            <a:endParaRPr lang="en-CA" dirty="0">
              <a:solidFill>
                <a:schemeClr val="accent6">
                  <a:lumMod val="50000"/>
                </a:schemeClr>
              </a:solidFill>
              <a:latin typeface="Gotham Medium" pitchFamily="50" charset="0"/>
              <a:cs typeface="Gotham Medium" pitchFamily="50" charset="0"/>
            </a:endParaRPr>
          </a:p>
        </p:txBody>
      </p:sp>
      <p:sp>
        <p:nvSpPr>
          <p:cNvPr id="10" name="Content Placeholder 3"/>
          <p:cNvSpPr txBox="1">
            <a:spLocks/>
          </p:cNvSpPr>
          <p:nvPr/>
        </p:nvSpPr>
        <p:spPr>
          <a:xfrm>
            <a:off x="838199" y="6176963"/>
            <a:ext cx="7242545" cy="258532"/>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US" sz="1200" dirty="0" err="1">
                <a:solidFill>
                  <a:schemeClr val="accent6">
                    <a:lumMod val="50000"/>
                  </a:schemeClr>
                </a:solidFill>
                <a:latin typeface="Gotham Book" pitchFamily="50" charset="0"/>
                <a:ea typeface="Calibri" panose="020F0502020204030204" pitchFamily="34" charset="0"/>
                <a:cs typeface="Gotham Book" pitchFamily="50" charset="0"/>
              </a:rPr>
              <a:t>Sima</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 </a:t>
            </a:r>
            <a:r>
              <a:rPr lang="en-US" sz="1200" dirty="0" err="1">
                <a:solidFill>
                  <a:schemeClr val="accent6">
                    <a:lumMod val="50000"/>
                  </a:schemeClr>
                </a:solidFill>
                <a:latin typeface="Gotham Book" pitchFamily="50" charset="0"/>
                <a:ea typeface="Calibri" panose="020F0502020204030204" pitchFamily="34" charset="0"/>
                <a:cs typeface="Gotham Book" pitchFamily="50" charset="0"/>
              </a:rPr>
              <a:t>Naseem</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 Yen </a:t>
            </a:r>
            <a:r>
              <a:rPr lang="en-US" sz="1200" dirty="0" err="1">
                <a:solidFill>
                  <a:schemeClr val="accent6">
                    <a:lumMod val="50000"/>
                  </a:schemeClr>
                </a:solidFill>
                <a:latin typeface="Gotham Book" pitchFamily="50" charset="0"/>
                <a:ea typeface="Calibri" panose="020F0502020204030204" pitchFamily="34" charset="0"/>
                <a:cs typeface="Gotham Book" pitchFamily="50" charset="0"/>
              </a:rPr>
              <a:t>Linh</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 Thai, </a:t>
            </a:r>
            <a:r>
              <a:rPr lang="en-US" sz="1200" i="1" dirty="0">
                <a:solidFill>
                  <a:schemeClr val="accent6">
                    <a:lumMod val="50000"/>
                  </a:schemeClr>
                </a:solidFill>
                <a:latin typeface="Gotham Book" pitchFamily="50" charset="0"/>
                <a:ea typeface="Calibri" panose="020F0502020204030204" pitchFamily="34" charset="0"/>
                <a:cs typeface="Gotham Book" pitchFamily="50" charset="0"/>
              </a:rPr>
              <a:t>Clarkson Banner Post Murals, </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2022. Clarkson. STEPS Public Art.</a:t>
            </a:r>
            <a:endParaRPr lang="en-CA" sz="1200" dirty="0">
              <a:solidFill>
                <a:schemeClr val="accent1">
                  <a:lumMod val="75000"/>
                </a:schemeClr>
              </a:solidFill>
              <a:latin typeface="Gotham Book" pitchFamily="50" charset="0"/>
              <a:ea typeface="Calibri" panose="020F0502020204030204" pitchFamily="34" charset="0"/>
              <a:cs typeface="Gotham Book" pitchFamily="50" charset="0"/>
            </a:endParaRPr>
          </a:p>
        </p:txBody>
      </p:sp>
      <p:sp>
        <p:nvSpPr>
          <p:cNvPr id="11" name="Content Placeholder 3"/>
          <p:cNvSpPr txBox="1">
            <a:spLocks/>
          </p:cNvSpPr>
          <p:nvPr/>
        </p:nvSpPr>
        <p:spPr>
          <a:xfrm>
            <a:off x="8317833" y="6143575"/>
            <a:ext cx="3557336" cy="590931"/>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err="1">
                <a:solidFill>
                  <a:schemeClr val="accent6">
                    <a:lumMod val="50000"/>
                  </a:schemeClr>
                </a:solidFill>
                <a:latin typeface="Gotham Book" pitchFamily="50" charset="0"/>
                <a:ea typeface="Calibri" panose="020F0502020204030204" pitchFamily="34" charset="0"/>
                <a:cs typeface="Gotham Book" pitchFamily="50" charset="0"/>
              </a:rPr>
              <a:t>Nyle</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 </a:t>
            </a:r>
            <a:r>
              <a:rPr lang="en-US" sz="1200" dirty="0" err="1">
                <a:solidFill>
                  <a:schemeClr val="accent6">
                    <a:lumMod val="50000"/>
                  </a:schemeClr>
                </a:solidFill>
                <a:latin typeface="Gotham Book" pitchFamily="50" charset="0"/>
                <a:ea typeface="Calibri" panose="020F0502020204030204" pitchFamily="34" charset="0"/>
                <a:cs typeface="Gotham Book" pitchFamily="50" charset="0"/>
              </a:rPr>
              <a:t>Miigizi</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 Johnston, </a:t>
            </a:r>
            <a:r>
              <a:rPr lang="en-CA" sz="1200" i="1" dirty="0" err="1">
                <a:solidFill>
                  <a:schemeClr val="accent6">
                    <a:lumMod val="50000"/>
                  </a:schemeClr>
                </a:solidFill>
                <a:latin typeface="Gotham Book" pitchFamily="50" charset="0"/>
                <a:ea typeface="Calibri" panose="020F0502020204030204" pitchFamily="34" charset="0"/>
                <a:cs typeface="Gotham Book" pitchFamily="50" charset="0"/>
              </a:rPr>
              <a:t>Odenanging</a:t>
            </a:r>
            <a:r>
              <a:rPr lang="en-CA" sz="1200" i="1" dirty="0">
                <a:solidFill>
                  <a:schemeClr val="accent6">
                    <a:lumMod val="50000"/>
                  </a:schemeClr>
                </a:solidFill>
                <a:latin typeface="Gotham Book" pitchFamily="50" charset="0"/>
                <a:ea typeface="Calibri" panose="020F0502020204030204" pitchFamily="34" charset="0"/>
                <a:cs typeface="Gotham Book" pitchFamily="50" charset="0"/>
              </a:rPr>
              <a:t> </a:t>
            </a:r>
            <a:r>
              <a:rPr lang="en-CA" sz="1200" i="1" dirty="0" err="1">
                <a:solidFill>
                  <a:schemeClr val="accent6">
                    <a:lumMod val="50000"/>
                  </a:schemeClr>
                </a:solidFill>
                <a:latin typeface="Gotham Book" pitchFamily="50" charset="0"/>
                <a:ea typeface="Calibri" panose="020F0502020204030204" pitchFamily="34" charset="0"/>
                <a:cs typeface="Gotham Book" pitchFamily="50" charset="0"/>
              </a:rPr>
              <a:t>Mtigmishing</a:t>
            </a:r>
            <a:r>
              <a:rPr lang="en-CA" sz="1200" i="1" dirty="0">
                <a:solidFill>
                  <a:schemeClr val="accent6">
                    <a:lumMod val="50000"/>
                  </a:schemeClr>
                </a:solidFill>
                <a:latin typeface="Gotham Book" pitchFamily="50" charset="0"/>
                <a:ea typeface="Calibri" panose="020F0502020204030204" pitchFamily="34" charset="0"/>
                <a:cs typeface="Gotham Book" pitchFamily="50" charset="0"/>
              </a:rPr>
              <a:t> -Village of the Oaks</a:t>
            </a:r>
            <a:r>
              <a:rPr lang="en-CA" sz="1200" dirty="0">
                <a:solidFill>
                  <a:schemeClr val="accent6">
                    <a:lumMod val="50000"/>
                  </a:schemeClr>
                </a:solidFill>
                <a:latin typeface="Gotham Book" pitchFamily="50" charset="0"/>
                <a:ea typeface="Calibri" panose="020F0502020204030204" pitchFamily="34" charset="0"/>
                <a:cs typeface="Gotham Book" pitchFamily="50" charset="0"/>
              </a:rPr>
              <a:t>, 2023. Streetsville, </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STEPS Public Art. </a:t>
            </a:r>
            <a:endParaRPr lang="en-CA" sz="1200" dirty="0">
              <a:solidFill>
                <a:schemeClr val="accent6">
                  <a:lumMod val="50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1157175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4357" y="-1042840"/>
            <a:ext cx="7635429" cy="10180572"/>
          </a:xfrm>
          <a:prstGeom prst="rect">
            <a:avLst/>
          </a:prstGeom>
        </p:spPr>
      </p:pic>
      <p:pic>
        <p:nvPicPr>
          <p:cNvPr id="2" name="Content Placeholder 1"/>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86928" y="0"/>
            <a:ext cx="5143499" cy="6858000"/>
          </a:xfrm>
        </p:spPr>
      </p:pic>
      <p:sp>
        <p:nvSpPr>
          <p:cNvPr id="8" name="Title 7"/>
          <p:cNvSpPr>
            <a:spLocks noGrp="1"/>
          </p:cNvSpPr>
          <p:nvPr>
            <p:ph type="title"/>
          </p:nvPr>
        </p:nvSpPr>
        <p:spPr/>
        <p:txBody>
          <a:bodyPr/>
          <a:lstStyle/>
          <a:p>
            <a:endParaRPr lang="en-CA"/>
          </a:p>
        </p:txBody>
      </p:sp>
      <p:sp>
        <p:nvSpPr>
          <p:cNvPr id="9" name="Title 1"/>
          <p:cNvSpPr txBox="1">
            <a:spLocks/>
          </p:cNvSpPr>
          <p:nvPr/>
        </p:nvSpPr>
        <p:spPr>
          <a:xfrm>
            <a:off x="838200" y="477044"/>
            <a:ext cx="9492916" cy="854075"/>
          </a:xfrm>
          <a:prstGeom prst="rect">
            <a:avLst/>
          </a:prstGeom>
          <a:solidFill>
            <a:schemeClr val="accent6">
              <a:lumMod val="20000"/>
              <a:lumOff val="80000"/>
            </a:schemeClr>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6">
                    <a:lumMod val="50000"/>
                  </a:schemeClr>
                </a:solidFill>
                <a:latin typeface="Gotham Medium" pitchFamily="50" charset="0"/>
                <a:cs typeface="Gotham Medium" pitchFamily="50" charset="0"/>
              </a:rPr>
              <a:t>STEPS - I </a:t>
            </a:r>
            <a:r>
              <a:rPr lang="en-US" dirty="0" err="1">
                <a:solidFill>
                  <a:schemeClr val="accent6">
                    <a:lumMod val="50000"/>
                  </a:schemeClr>
                </a:solidFill>
                <a:latin typeface="Gotham Medium" pitchFamily="50" charset="0"/>
                <a:cs typeface="Gotham Medium" pitchFamily="50" charset="0"/>
              </a:rPr>
              <a:t>HeART</a:t>
            </a:r>
            <a:r>
              <a:rPr lang="en-US" dirty="0">
                <a:solidFill>
                  <a:schemeClr val="accent6">
                    <a:lumMod val="50000"/>
                  </a:schemeClr>
                </a:solidFill>
                <a:latin typeface="Gotham Medium" pitchFamily="50" charset="0"/>
                <a:cs typeface="Gotham Medium" pitchFamily="50" charset="0"/>
              </a:rPr>
              <a:t> Main Street Initiative</a:t>
            </a:r>
            <a:endParaRPr lang="en-CA" dirty="0">
              <a:solidFill>
                <a:schemeClr val="accent6">
                  <a:lumMod val="50000"/>
                </a:schemeClr>
              </a:solidFill>
              <a:latin typeface="Gotham Medium" pitchFamily="50" charset="0"/>
              <a:cs typeface="Gotham Medium" pitchFamily="50" charset="0"/>
            </a:endParaRPr>
          </a:p>
        </p:txBody>
      </p:sp>
      <p:sp>
        <p:nvSpPr>
          <p:cNvPr id="10" name="Content Placeholder 3"/>
          <p:cNvSpPr txBox="1">
            <a:spLocks/>
          </p:cNvSpPr>
          <p:nvPr/>
        </p:nvSpPr>
        <p:spPr>
          <a:xfrm>
            <a:off x="838200" y="6375324"/>
            <a:ext cx="6356498" cy="258532"/>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US" sz="1200" dirty="0">
                <a:solidFill>
                  <a:schemeClr val="accent6">
                    <a:lumMod val="50000"/>
                  </a:schemeClr>
                </a:solidFill>
                <a:latin typeface="Gotham Book" pitchFamily="50" charset="0"/>
                <a:ea typeface="Calibri" panose="020F0502020204030204" pitchFamily="34" charset="0"/>
                <a:cs typeface="Gotham Book" pitchFamily="50" charset="0"/>
              </a:rPr>
              <a:t>Julia Prajza, </a:t>
            </a:r>
            <a:r>
              <a:rPr lang="en-US" sz="1200" i="1" dirty="0">
                <a:solidFill>
                  <a:schemeClr val="accent6">
                    <a:lumMod val="50000"/>
                  </a:schemeClr>
                </a:solidFill>
                <a:latin typeface="Gotham Book" pitchFamily="50" charset="0"/>
                <a:ea typeface="Calibri" panose="020F0502020204030204" pitchFamily="34" charset="0"/>
                <a:cs typeface="Gotham Book" pitchFamily="50" charset="0"/>
              </a:rPr>
              <a:t>Streetsville Retaining Wall Mural</a:t>
            </a:r>
            <a:r>
              <a:rPr lang="en-US" sz="1200" dirty="0">
                <a:solidFill>
                  <a:schemeClr val="accent6">
                    <a:lumMod val="50000"/>
                  </a:schemeClr>
                </a:solidFill>
                <a:latin typeface="Gotham Book" pitchFamily="50" charset="0"/>
                <a:ea typeface="Calibri" panose="020F0502020204030204" pitchFamily="34" charset="0"/>
                <a:cs typeface="Gotham Book" pitchFamily="50" charset="0"/>
              </a:rPr>
              <a:t>, 2023. Streetsville, STEPS Public Art. </a:t>
            </a:r>
            <a:endParaRPr lang="en-CA" sz="1200" i="1" dirty="0">
              <a:solidFill>
                <a:schemeClr val="accent1">
                  <a:lumMod val="75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1834055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28773"/>
            <a:ext cx="10515600" cy="1361915"/>
          </a:xfrm>
        </p:spPr>
        <p:txBody>
          <a:bodyPr>
            <a:normAutofit/>
          </a:bodyPr>
          <a:lstStyle/>
          <a:p>
            <a:pPr lvl="0"/>
            <a:r>
              <a:rPr lang="en-CA" dirty="0">
                <a:solidFill>
                  <a:schemeClr val="accent1">
                    <a:lumMod val="20000"/>
                    <a:lumOff val="80000"/>
                  </a:schemeClr>
                </a:solidFill>
                <a:latin typeface="Gotham Medium" pitchFamily="50" charset="0"/>
                <a:cs typeface="Gotham Medium" pitchFamily="50" charset="0"/>
              </a:rPr>
              <a:t>Q&amp;A</a:t>
            </a:r>
          </a:p>
        </p:txBody>
      </p:sp>
      <p:sp>
        <p:nvSpPr>
          <p:cNvPr id="3" name="Content Placeholder 2"/>
          <p:cNvSpPr>
            <a:spLocks noGrp="1"/>
          </p:cNvSpPr>
          <p:nvPr>
            <p:ph idx="1"/>
          </p:nvPr>
        </p:nvSpPr>
        <p:spPr/>
        <p:txBody>
          <a:bodyPr>
            <a:normAutofit/>
          </a:bodyPr>
          <a:lstStyle/>
          <a:p>
            <a:r>
              <a:rPr lang="en-US" dirty="0">
                <a:solidFill>
                  <a:schemeClr val="accent1">
                    <a:lumMod val="20000"/>
                    <a:lumOff val="80000"/>
                  </a:schemeClr>
                </a:solidFill>
                <a:latin typeface="Gotham Book" pitchFamily="50" charset="0"/>
                <a:cs typeface="Gotham Book" pitchFamily="50" charset="0"/>
              </a:rPr>
              <a:t>Has your municipality or BIA made strategic efforts to establish an arts or cultural district? If so, what kinds of tools did you employ to support this? </a:t>
            </a:r>
          </a:p>
          <a:p>
            <a:endParaRPr lang="en-US" dirty="0">
              <a:solidFill>
                <a:schemeClr val="accent1">
                  <a:lumMod val="20000"/>
                  <a:lumOff val="80000"/>
                </a:schemeClr>
              </a:solidFill>
              <a:latin typeface="Gotham Book" pitchFamily="50" charset="0"/>
              <a:cs typeface="Gotham Book" pitchFamily="50" charset="0"/>
            </a:endParaRPr>
          </a:p>
          <a:p>
            <a:r>
              <a:rPr lang="en-US" dirty="0">
                <a:solidFill>
                  <a:schemeClr val="accent1">
                    <a:lumMod val="20000"/>
                    <a:lumOff val="80000"/>
                  </a:schemeClr>
                </a:solidFill>
                <a:latin typeface="Gotham Book" pitchFamily="50" charset="0"/>
                <a:cs typeface="Gotham Book" pitchFamily="50" charset="0"/>
              </a:rPr>
              <a:t>What are some ways that your BIA and municipality coordinate efforts?</a:t>
            </a:r>
          </a:p>
          <a:p>
            <a:endParaRPr lang="en-US" dirty="0">
              <a:solidFill>
                <a:schemeClr val="accent1">
                  <a:lumMod val="20000"/>
                  <a:lumOff val="80000"/>
                </a:schemeClr>
              </a:solidFill>
              <a:latin typeface="Gotham Book" pitchFamily="50" charset="0"/>
              <a:cs typeface="Gotham Book" pitchFamily="50" charset="0"/>
            </a:endParaRPr>
          </a:p>
          <a:p>
            <a:r>
              <a:rPr lang="en-CA" dirty="0">
                <a:solidFill>
                  <a:schemeClr val="accent1">
                    <a:lumMod val="20000"/>
                    <a:lumOff val="80000"/>
                  </a:schemeClr>
                </a:solidFill>
                <a:latin typeface="Gotham Book" pitchFamily="50" charset="0"/>
                <a:cs typeface="Gotham Book" pitchFamily="50" charset="0"/>
              </a:rPr>
              <a:t>How can municipalities better support BIAs with placemaking initiatives?</a:t>
            </a:r>
          </a:p>
          <a:p>
            <a:pPr marL="0" indent="0">
              <a:buNone/>
            </a:pPr>
            <a:endParaRPr lang="en-US" dirty="0">
              <a:solidFill>
                <a:schemeClr val="accent1">
                  <a:lumMod val="20000"/>
                  <a:lumOff val="80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12299558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28773"/>
            <a:ext cx="10515600" cy="1361915"/>
          </a:xfrm>
        </p:spPr>
        <p:txBody>
          <a:bodyPr>
            <a:normAutofit/>
          </a:bodyPr>
          <a:lstStyle/>
          <a:p>
            <a:pPr lvl="0"/>
            <a:r>
              <a:rPr lang="en-CA" dirty="0">
                <a:solidFill>
                  <a:schemeClr val="accent1">
                    <a:lumMod val="20000"/>
                    <a:lumOff val="80000"/>
                  </a:schemeClr>
                </a:solidFill>
                <a:latin typeface="Gotham Medium" pitchFamily="50" charset="0"/>
                <a:cs typeface="Gotham Medium" pitchFamily="50" charset="0"/>
              </a:rPr>
              <a:t>Q&amp;A</a:t>
            </a:r>
          </a:p>
        </p:txBody>
      </p:sp>
      <p:sp>
        <p:nvSpPr>
          <p:cNvPr id="3" name="Content Placeholder 2"/>
          <p:cNvSpPr>
            <a:spLocks noGrp="1"/>
          </p:cNvSpPr>
          <p:nvPr>
            <p:ph idx="1"/>
          </p:nvPr>
        </p:nvSpPr>
        <p:spPr/>
        <p:txBody>
          <a:bodyPr>
            <a:normAutofit/>
          </a:bodyPr>
          <a:lstStyle/>
          <a:p>
            <a:r>
              <a:rPr lang="en-US" dirty="0">
                <a:solidFill>
                  <a:schemeClr val="accent1">
                    <a:lumMod val="20000"/>
                    <a:lumOff val="80000"/>
                  </a:schemeClr>
                </a:solidFill>
                <a:latin typeface="Gotham Book" pitchFamily="50" charset="0"/>
                <a:cs typeface="Gotham Book" pitchFamily="50" charset="0"/>
              </a:rPr>
              <a:t>What successes have you had in implementing </a:t>
            </a:r>
            <a:r>
              <a:rPr lang="en-US" dirty="0" err="1">
                <a:solidFill>
                  <a:schemeClr val="accent1">
                    <a:lumMod val="20000"/>
                    <a:lumOff val="80000"/>
                  </a:schemeClr>
                </a:solidFill>
                <a:latin typeface="Gotham Book" pitchFamily="50" charset="0"/>
                <a:cs typeface="Gotham Book" pitchFamily="50" charset="0"/>
              </a:rPr>
              <a:t>placemaking</a:t>
            </a:r>
            <a:r>
              <a:rPr lang="en-US" dirty="0">
                <a:solidFill>
                  <a:schemeClr val="accent1">
                    <a:lumMod val="20000"/>
                    <a:lumOff val="80000"/>
                  </a:schemeClr>
                </a:solidFill>
                <a:latin typeface="Gotham Book" pitchFamily="50" charset="0"/>
                <a:cs typeface="Gotham Book" pitchFamily="50" charset="0"/>
              </a:rPr>
              <a:t> projects? </a:t>
            </a:r>
          </a:p>
          <a:p>
            <a:endParaRPr lang="en-CA" dirty="0">
              <a:solidFill>
                <a:schemeClr val="accent1">
                  <a:lumMod val="20000"/>
                  <a:lumOff val="80000"/>
                </a:schemeClr>
              </a:solidFill>
              <a:latin typeface="Gotham Book" pitchFamily="50" charset="0"/>
              <a:cs typeface="Gotham Book" pitchFamily="50" charset="0"/>
            </a:endParaRPr>
          </a:p>
          <a:p>
            <a:r>
              <a:rPr lang="en-US" dirty="0">
                <a:solidFill>
                  <a:schemeClr val="accent1">
                    <a:lumMod val="20000"/>
                    <a:lumOff val="80000"/>
                  </a:schemeClr>
                </a:solidFill>
                <a:latin typeface="Gotham Book" pitchFamily="50" charset="0"/>
                <a:cs typeface="Gotham Book" pitchFamily="50" charset="0"/>
              </a:rPr>
              <a:t>What are some barriers you have come across with implementing </a:t>
            </a:r>
            <a:r>
              <a:rPr lang="en-US" dirty="0" err="1">
                <a:solidFill>
                  <a:schemeClr val="accent1">
                    <a:lumMod val="20000"/>
                    <a:lumOff val="80000"/>
                  </a:schemeClr>
                </a:solidFill>
                <a:latin typeface="Gotham Book" pitchFamily="50" charset="0"/>
                <a:cs typeface="Gotham Book" pitchFamily="50" charset="0"/>
              </a:rPr>
              <a:t>placemaking</a:t>
            </a:r>
            <a:r>
              <a:rPr lang="en-US" dirty="0">
                <a:solidFill>
                  <a:schemeClr val="accent1">
                    <a:lumMod val="20000"/>
                    <a:lumOff val="80000"/>
                  </a:schemeClr>
                </a:solidFill>
                <a:latin typeface="Gotham Book" pitchFamily="50" charset="0"/>
                <a:cs typeface="Gotham Book" pitchFamily="50" charset="0"/>
              </a:rPr>
              <a:t> or temporary public art activations?</a:t>
            </a:r>
          </a:p>
          <a:p>
            <a:pPr marL="0" indent="0">
              <a:buNone/>
            </a:pPr>
            <a:endParaRPr lang="en-CA" dirty="0">
              <a:solidFill>
                <a:schemeClr val="accent1">
                  <a:lumMod val="20000"/>
                  <a:lumOff val="80000"/>
                </a:schemeClr>
              </a:solidFill>
              <a:latin typeface="Gotham Book" pitchFamily="50" charset="0"/>
              <a:cs typeface="Gotham Book" pitchFamily="50" charset="0"/>
            </a:endParaRPr>
          </a:p>
          <a:p>
            <a:pPr marL="0" indent="0">
              <a:buNone/>
            </a:pPr>
            <a:endParaRPr lang="en-CA" dirty="0">
              <a:solidFill>
                <a:schemeClr val="accent1">
                  <a:lumMod val="20000"/>
                  <a:lumOff val="80000"/>
                </a:schemeClr>
              </a:solidFill>
              <a:latin typeface="Gotham Book" pitchFamily="50" charset="0"/>
              <a:cs typeface="Gotham Book" pitchFamily="50" charset="0"/>
            </a:endParaRPr>
          </a:p>
          <a:p>
            <a:pPr marL="0" indent="0">
              <a:buNone/>
            </a:pPr>
            <a:endParaRPr lang="en-US" dirty="0">
              <a:solidFill>
                <a:schemeClr val="accent1">
                  <a:lumMod val="20000"/>
                  <a:lumOff val="80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1460287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607"/>
            <a:ext cx="12192000" cy="8128000"/>
          </a:xfrm>
          <a:prstGeom prst="rect">
            <a:avLst/>
          </a:prstGeom>
        </p:spPr>
      </p:pic>
      <p:sp>
        <p:nvSpPr>
          <p:cNvPr id="3" name="Rectangle 2"/>
          <p:cNvSpPr/>
          <p:nvPr/>
        </p:nvSpPr>
        <p:spPr>
          <a:xfrm>
            <a:off x="-263047" y="-296607"/>
            <a:ext cx="12701392" cy="8037692"/>
          </a:xfrm>
          <a:prstGeom prst="rect">
            <a:avLst/>
          </a:prstGeom>
          <a:solidFill>
            <a:schemeClr val="accent6">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816077" y="365125"/>
            <a:ext cx="5152103" cy="854075"/>
          </a:xfrm>
          <a:solidFill>
            <a:schemeClr val="accent6">
              <a:lumMod val="20000"/>
              <a:lumOff val="80000"/>
            </a:schemeClr>
          </a:solidFill>
        </p:spPr>
        <p:txBody>
          <a:bodyPr/>
          <a:lstStyle/>
          <a:p>
            <a:pPr algn="ctr"/>
            <a:r>
              <a:rPr lang="en-US" dirty="0">
                <a:solidFill>
                  <a:schemeClr val="accent6">
                    <a:lumMod val="50000"/>
                  </a:schemeClr>
                </a:solidFill>
                <a:latin typeface="Gotham Medium" pitchFamily="50" charset="0"/>
                <a:cs typeface="Gotham Medium" pitchFamily="50" charset="0"/>
              </a:rPr>
              <a:t>Cultural Districts</a:t>
            </a:r>
            <a:endParaRPr lang="en-CA" dirty="0">
              <a:solidFill>
                <a:schemeClr val="accent6">
                  <a:lumMod val="50000"/>
                </a:schemeClr>
              </a:solidFill>
              <a:latin typeface="Gotham Medium" pitchFamily="50" charset="0"/>
              <a:cs typeface="Gotham Medium" pitchFamily="50" charset="0"/>
            </a:endParaRPr>
          </a:p>
        </p:txBody>
      </p:sp>
      <p:sp>
        <p:nvSpPr>
          <p:cNvPr id="5" name="Content Placeholder 3"/>
          <p:cNvSpPr>
            <a:spLocks noGrp="1"/>
          </p:cNvSpPr>
          <p:nvPr>
            <p:ph idx="1"/>
          </p:nvPr>
        </p:nvSpPr>
        <p:spPr>
          <a:xfrm>
            <a:off x="838200" y="1825625"/>
            <a:ext cx="10515600" cy="3336298"/>
          </a:xfrm>
          <a:prstGeom prst="rect">
            <a:avLst/>
          </a:prstGeom>
        </p:spPr>
        <p:txBody>
          <a:bodyPr wrap="square">
            <a:spAutoFit/>
          </a:bodyPr>
          <a:lstStyle/>
          <a:p>
            <a:pPr marL="0" indent="0">
              <a:spcBef>
                <a:spcPts val="0"/>
              </a:spcBef>
              <a:spcAft>
                <a:spcPts val="800"/>
              </a:spcAft>
              <a:buNone/>
            </a:pPr>
            <a:r>
              <a:rPr lang="en-US" sz="3200" dirty="0">
                <a:solidFill>
                  <a:schemeClr val="accent6">
                    <a:lumMod val="50000"/>
                  </a:schemeClr>
                </a:solidFill>
                <a:latin typeface="Gotham Book" pitchFamily="50" charset="0"/>
                <a:ea typeface="Calibri" panose="020F0502020204030204" pitchFamily="34" charset="0"/>
                <a:cs typeface="Gotham Book" pitchFamily="50" charset="0"/>
              </a:rPr>
              <a:t>Cultural districts are well-recognized, labeled areas of a city with a high concentration of cultural facilities and programs that serve as the main anchor of attraction.</a:t>
            </a:r>
          </a:p>
          <a:p>
            <a:pPr marL="0" marR="0" lvl="0" indent="0">
              <a:spcBef>
                <a:spcPts val="0"/>
              </a:spcBef>
              <a:spcAft>
                <a:spcPts val="800"/>
              </a:spcAft>
              <a:buNone/>
            </a:pPr>
            <a:endParaRPr lang="en-CA" dirty="0">
              <a:solidFill>
                <a:schemeClr val="accent1">
                  <a:lumMod val="75000"/>
                </a:schemeClr>
              </a:solidFill>
              <a:latin typeface="Gotham Book" pitchFamily="50" charset="0"/>
              <a:ea typeface="Calibri" panose="020F0502020204030204" pitchFamily="34" charset="0"/>
              <a:cs typeface="Gotham Book" pitchFamily="50" charset="0"/>
            </a:endParaRPr>
          </a:p>
          <a:p>
            <a:pPr marL="342900" marR="0" lvl="0" indent="-342900">
              <a:spcBef>
                <a:spcPts val="0"/>
              </a:spcBef>
              <a:spcAft>
                <a:spcPts val="800"/>
              </a:spcAft>
              <a:buFont typeface="Symbol" panose="05050102010706020507" pitchFamily="18" charset="2"/>
              <a:buChar char=""/>
            </a:pPr>
            <a:endParaRPr lang="en-CA" dirty="0">
              <a:solidFill>
                <a:schemeClr val="accent1">
                  <a:lumMod val="75000"/>
                </a:schemeClr>
              </a:solidFill>
              <a:latin typeface="Gotham Book" pitchFamily="50" charset="0"/>
              <a:ea typeface="Calibri" panose="020F0502020204030204" pitchFamily="34" charset="0"/>
              <a:cs typeface="Gotham Book" pitchFamily="50" charset="0"/>
            </a:endParaRPr>
          </a:p>
          <a:p>
            <a:pPr marL="342900" marR="0" lvl="0" indent="-342900">
              <a:spcBef>
                <a:spcPts val="0"/>
              </a:spcBef>
              <a:spcAft>
                <a:spcPts val="800"/>
              </a:spcAft>
              <a:buFont typeface="Symbol" panose="05050102010706020507" pitchFamily="18" charset="2"/>
              <a:buChar char=""/>
            </a:pPr>
            <a:endParaRPr lang="en-CA" dirty="0">
              <a:solidFill>
                <a:schemeClr val="accent1">
                  <a:lumMod val="75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29179466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8138629"/>
          </a:xfrm>
          <a:prstGeom prst="rect">
            <a:avLst/>
          </a:prstGeom>
        </p:spPr>
      </p:pic>
      <p:sp>
        <p:nvSpPr>
          <p:cNvPr id="2" name="Title 1"/>
          <p:cNvSpPr>
            <a:spLocks noGrp="1"/>
          </p:cNvSpPr>
          <p:nvPr>
            <p:ph type="title"/>
          </p:nvPr>
        </p:nvSpPr>
        <p:spPr>
          <a:xfrm>
            <a:off x="838200" y="328773"/>
            <a:ext cx="10515600" cy="1361915"/>
          </a:xfrm>
        </p:spPr>
        <p:txBody>
          <a:bodyPr>
            <a:normAutofit/>
          </a:bodyPr>
          <a:lstStyle/>
          <a:p>
            <a:pPr lvl="0"/>
            <a:r>
              <a:rPr lang="en-CA" dirty="0">
                <a:solidFill>
                  <a:schemeClr val="accent1">
                    <a:lumMod val="20000"/>
                    <a:lumOff val="80000"/>
                  </a:schemeClr>
                </a:solidFill>
                <a:latin typeface="Gotham Medium" pitchFamily="50" charset="0"/>
                <a:cs typeface="Gotham Medium" pitchFamily="50" charset="0"/>
              </a:rPr>
              <a:t>Q&amp;A</a:t>
            </a:r>
          </a:p>
        </p:txBody>
      </p:sp>
      <p:sp>
        <p:nvSpPr>
          <p:cNvPr id="3" name="Content Placeholder 2"/>
          <p:cNvSpPr>
            <a:spLocks noGrp="1"/>
          </p:cNvSpPr>
          <p:nvPr>
            <p:ph idx="1"/>
          </p:nvPr>
        </p:nvSpPr>
        <p:spPr/>
        <p:txBody>
          <a:bodyPr>
            <a:normAutofit/>
          </a:bodyPr>
          <a:lstStyle/>
          <a:p>
            <a:pPr marL="0" indent="0">
              <a:buNone/>
            </a:pPr>
            <a:endParaRPr lang="en-CA" dirty="0">
              <a:solidFill>
                <a:schemeClr val="accent1">
                  <a:lumMod val="20000"/>
                  <a:lumOff val="80000"/>
                </a:schemeClr>
              </a:solidFill>
              <a:latin typeface="Gotham Book" pitchFamily="50" charset="0"/>
              <a:cs typeface="Gotham Book" pitchFamily="50" charset="0"/>
            </a:endParaRPr>
          </a:p>
          <a:p>
            <a:pPr marL="0" indent="0">
              <a:buNone/>
            </a:pPr>
            <a:endParaRPr lang="en-CA" dirty="0">
              <a:solidFill>
                <a:schemeClr val="accent1">
                  <a:lumMod val="20000"/>
                  <a:lumOff val="80000"/>
                </a:schemeClr>
              </a:solidFill>
              <a:latin typeface="Gotham Book" pitchFamily="50" charset="0"/>
              <a:cs typeface="Gotham Book" pitchFamily="50" charset="0"/>
            </a:endParaRPr>
          </a:p>
          <a:p>
            <a:pPr marL="0" indent="0">
              <a:buNone/>
            </a:pPr>
            <a:endParaRPr lang="en-US" dirty="0">
              <a:solidFill>
                <a:schemeClr val="accent1">
                  <a:lumMod val="20000"/>
                  <a:lumOff val="80000"/>
                </a:schemeClr>
              </a:solidFill>
              <a:latin typeface="Gotham Book" pitchFamily="50" charset="0"/>
              <a:cs typeface="Gotham Book" pitchFamily="50" charset="0"/>
            </a:endParaRPr>
          </a:p>
        </p:txBody>
      </p:sp>
      <p:sp>
        <p:nvSpPr>
          <p:cNvPr id="5" name="Title 1"/>
          <p:cNvSpPr txBox="1">
            <a:spLocks/>
          </p:cNvSpPr>
          <p:nvPr/>
        </p:nvSpPr>
        <p:spPr>
          <a:xfrm>
            <a:off x="838200" y="477044"/>
            <a:ext cx="3542414" cy="854075"/>
          </a:xfrm>
          <a:prstGeom prst="rect">
            <a:avLst/>
          </a:prstGeom>
          <a:solidFill>
            <a:schemeClr val="accent6">
              <a:lumMod val="20000"/>
              <a:lumOff val="8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6">
                    <a:lumMod val="50000"/>
                  </a:schemeClr>
                </a:solidFill>
                <a:latin typeface="Gotham Medium" pitchFamily="50" charset="0"/>
                <a:cs typeface="Gotham Medium" pitchFamily="50" charset="0"/>
              </a:rPr>
              <a:t>Thank you!</a:t>
            </a:r>
            <a:endParaRPr lang="en-CA" dirty="0">
              <a:solidFill>
                <a:schemeClr val="accent6">
                  <a:lumMod val="50000"/>
                </a:schemeClr>
              </a:solidFill>
              <a:latin typeface="Gotham Medium" pitchFamily="50" charset="0"/>
              <a:cs typeface="Gotham Medium" pitchFamily="50" charset="0"/>
            </a:endParaRPr>
          </a:p>
        </p:txBody>
      </p:sp>
      <p:sp>
        <p:nvSpPr>
          <p:cNvPr id="6" name="Oval 5"/>
          <p:cNvSpPr/>
          <p:nvPr/>
        </p:nvSpPr>
        <p:spPr>
          <a:xfrm>
            <a:off x="1235879" y="1760323"/>
            <a:ext cx="1196332" cy="117995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latin typeface="Rockwell" panose="02060603020205020403" pitchFamily="18" charset="0"/>
            </a:endParaRPr>
          </a:p>
        </p:txBody>
      </p:sp>
      <p:sp>
        <p:nvSpPr>
          <p:cNvPr id="7" name="Oval 6"/>
          <p:cNvSpPr/>
          <p:nvPr/>
        </p:nvSpPr>
        <p:spPr>
          <a:xfrm>
            <a:off x="1235879" y="3315528"/>
            <a:ext cx="1205921" cy="1211171"/>
          </a:xfrm>
          <a:prstGeom prst="ellipse">
            <a:avLst/>
          </a:prstGeom>
          <a:blipFill dpi="0" rotWithShape="1">
            <a:blip r:embed="rId5" cstate="print">
              <a:extLst>
                <a:ext uri="{28A0092B-C50C-407E-A947-70E740481C1C}">
                  <a14:useLocalDpi xmlns:a14="http://schemas.microsoft.com/office/drawing/2010/main" val="0"/>
                </a:ext>
              </a:extLst>
            </a:blip>
            <a:srcRect/>
            <a:stretch>
              <a:fillRect l="-32513" t="-35592" r="-19233" b="-31112"/>
            </a:stretch>
          </a:bli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latin typeface="Rockwell" panose="02060603020205020403" pitchFamily="18" charset="0"/>
            </a:endParaRPr>
          </a:p>
        </p:txBody>
      </p:sp>
      <p:sp>
        <p:nvSpPr>
          <p:cNvPr id="8" name="TextBox 7"/>
          <p:cNvSpPr txBox="1"/>
          <p:nvPr/>
        </p:nvSpPr>
        <p:spPr>
          <a:xfrm>
            <a:off x="2432210" y="1838959"/>
            <a:ext cx="4457687" cy="338554"/>
          </a:xfrm>
          <a:prstGeom prst="rect">
            <a:avLst/>
          </a:prstGeom>
          <a:noFill/>
        </p:spPr>
        <p:txBody>
          <a:bodyPr wrap="square" rtlCol="0">
            <a:spAutoFit/>
          </a:bodyPr>
          <a:lstStyle/>
          <a:p>
            <a:pPr algn="ctr"/>
            <a:endParaRPr lang="en-CA" sz="1600" dirty="0">
              <a:solidFill>
                <a:schemeClr val="accent1">
                  <a:lumMod val="20000"/>
                  <a:lumOff val="80000"/>
                </a:schemeClr>
              </a:solidFill>
              <a:latin typeface="Gotham Book" pitchFamily="50" charset="0"/>
              <a:cs typeface="Gotham Book" pitchFamily="50" charset="0"/>
            </a:endParaRPr>
          </a:p>
        </p:txBody>
      </p:sp>
      <p:sp>
        <p:nvSpPr>
          <p:cNvPr id="11" name="Content Placeholder 3"/>
          <p:cNvSpPr txBox="1">
            <a:spLocks/>
          </p:cNvSpPr>
          <p:nvPr/>
        </p:nvSpPr>
        <p:spPr>
          <a:xfrm>
            <a:off x="2659250" y="1825625"/>
            <a:ext cx="3442728" cy="1197251"/>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accent6">
                    <a:lumMod val="50000"/>
                  </a:schemeClr>
                </a:solidFill>
                <a:latin typeface="Gotham Book" pitchFamily="50" charset="0"/>
                <a:ea typeface="Calibri" panose="020F0502020204030204" pitchFamily="34" charset="0"/>
                <a:cs typeface="Gotham Book" pitchFamily="50" charset="0"/>
              </a:rPr>
              <a:t>Michael Tunney</a:t>
            </a:r>
          </a:p>
          <a:p>
            <a:pPr marL="0" indent="0">
              <a:buNone/>
            </a:pPr>
            <a:r>
              <a:rPr lang="en-US" sz="1200" dirty="0">
                <a:solidFill>
                  <a:schemeClr val="accent6">
                    <a:lumMod val="50000"/>
                  </a:schemeClr>
                </a:solidFill>
                <a:latin typeface="Gotham Book" pitchFamily="50" charset="0"/>
                <a:ea typeface="Calibri" panose="020F0502020204030204" pitchFamily="34" charset="0"/>
                <a:cs typeface="Gotham Book" pitchFamily="50" charset="0"/>
              </a:rPr>
              <a:t>Manager, Culture Planning and Public Art</a:t>
            </a:r>
          </a:p>
          <a:p>
            <a:pPr marL="0" indent="0">
              <a:buNone/>
            </a:pPr>
            <a:r>
              <a:rPr lang="en-US" sz="1200" dirty="0">
                <a:solidFill>
                  <a:schemeClr val="accent6">
                    <a:lumMod val="50000"/>
                  </a:schemeClr>
                </a:solidFill>
                <a:latin typeface="Gotham Book" pitchFamily="50" charset="0"/>
                <a:ea typeface="Calibri" panose="020F0502020204030204" pitchFamily="34" charset="0"/>
                <a:cs typeface="Gotham Book" pitchFamily="50" charset="0"/>
              </a:rPr>
              <a:t>City of Mississauga</a:t>
            </a:r>
          </a:p>
          <a:p>
            <a:pPr marL="0" indent="0">
              <a:buNone/>
            </a:pPr>
            <a:r>
              <a:rPr lang="en-US" sz="1200" dirty="0">
                <a:solidFill>
                  <a:schemeClr val="accent6">
                    <a:lumMod val="50000"/>
                  </a:schemeClr>
                </a:solidFill>
                <a:latin typeface="Gotham Book" pitchFamily="50" charset="0"/>
                <a:ea typeface="Calibri" panose="020F0502020204030204" pitchFamily="34" charset="0"/>
                <a:cs typeface="Gotham Book" pitchFamily="50" charset="0"/>
              </a:rPr>
              <a:t>Michael.tunney@Mississauga.ca</a:t>
            </a:r>
            <a:endParaRPr lang="en-CA" sz="1200" dirty="0">
              <a:solidFill>
                <a:schemeClr val="accent6">
                  <a:lumMod val="50000"/>
                </a:schemeClr>
              </a:solidFill>
              <a:latin typeface="Gotham Book" pitchFamily="50" charset="0"/>
              <a:ea typeface="Calibri" panose="020F0502020204030204" pitchFamily="34" charset="0"/>
              <a:cs typeface="Gotham Book" pitchFamily="50" charset="0"/>
            </a:endParaRPr>
          </a:p>
        </p:txBody>
      </p:sp>
      <p:sp>
        <p:nvSpPr>
          <p:cNvPr id="12" name="Content Placeholder 3"/>
          <p:cNvSpPr txBox="1">
            <a:spLocks/>
          </p:cNvSpPr>
          <p:nvPr/>
        </p:nvSpPr>
        <p:spPr>
          <a:xfrm>
            <a:off x="2653272" y="3421066"/>
            <a:ext cx="3442728" cy="1197251"/>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accent6">
                    <a:lumMod val="50000"/>
                  </a:schemeClr>
                </a:solidFill>
                <a:latin typeface="Gotham Book" pitchFamily="50" charset="0"/>
                <a:ea typeface="Calibri" panose="020F0502020204030204" pitchFamily="34" charset="0"/>
                <a:cs typeface="Gotham Book" pitchFamily="50" charset="0"/>
              </a:rPr>
              <a:t>Zainab Abbasi</a:t>
            </a:r>
          </a:p>
          <a:p>
            <a:pPr marL="0" indent="0">
              <a:buNone/>
            </a:pPr>
            <a:r>
              <a:rPr lang="en-US" sz="1200" dirty="0">
                <a:solidFill>
                  <a:schemeClr val="accent6">
                    <a:lumMod val="50000"/>
                  </a:schemeClr>
                </a:solidFill>
                <a:latin typeface="Gotham Book" pitchFamily="50" charset="0"/>
                <a:ea typeface="Calibri" panose="020F0502020204030204" pitchFamily="34" charset="0"/>
                <a:cs typeface="Gotham Book" pitchFamily="50" charset="0"/>
              </a:rPr>
              <a:t>Planner, Culture Planning</a:t>
            </a:r>
          </a:p>
          <a:p>
            <a:pPr marL="0" indent="0">
              <a:buNone/>
            </a:pPr>
            <a:r>
              <a:rPr lang="en-US" sz="1200" dirty="0">
                <a:solidFill>
                  <a:schemeClr val="accent6">
                    <a:lumMod val="50000"/>
                  </a:schemeClr>
                </a:solidFill>
                <a:latin typeface="Gotham Book" pitchFamily="50" charset="0"/>
                <a:ea typeface="Calibri" panose="020F0502020204030204" pitchFamily="34" charset="0"/>
                <a:cs typeface="Gotham Book" pitchFamily="50" charset="0"/>
              </a:rPr>
              <a:t>City of Mississauga</a:t>
            </a:r>
          </a:p>
          <a:p>
            <a:pPr marL="0" indent="0">
              <a:buNone/>
            </a:pPr>
            <a:r>
              <a:rPr lang="en-US" sz="1200" dirty="0">
                <a:solidFill>
                  <a:schemeClr val="accent6">
                    <a:lumMod val="50000"/>
                  </a:schemeClr>
                </a:solidFill>
                <a:latin typeface="Gotham Book" pitchFamily="50" charset="0"/>
                <a:ea typeface="Calibri" panose="020F0502020204030204" pitchFamily="34" charset="0"/>
                <a:cs typeface="Gotham Book" pitchFamily="50" charset="0"/>
              </a:rPr>
              <a:t>Zainab.abbasi@Mississauga.ca</a:t>
            </a:r>
            <a:endParaRPr lang="en-CA" sz="1200" dirty="0">
              <a:solidFill>
                <a:schemeClr val="accent6">
                  <a:lumMod val="50000"/>
                </a:schemeClr>
              </a:solidFill>
              <a:latin typeface="Gotham Book" pitchFamily="50" charset="0"/>
              <a:ea typeface="Calibri" panose="020F0502020204030204" pitchFamily="34" charset="0"/>
              <a:cs typeface="Gotham Book" pitchFamily="50" charset="0"/>
            </a:endParaRPr>
          </a:p>
        </p:txBody>
      </p:sp>
      <p:sp>
        <p:nvSpPr>
          <p:cNvPr id="13" name="Content Placeholder 3"/>
          <p:cNvSpPr txBox="1">
            <a:spLocks/>
          </p:cNvSpPr>
          <p:nvPr/>
        </p:nvSpPr>
        <p:spPr>
          <a:xfrm>
            <a:off x="6724230" y="1838959"/>
            <a:ext cx="4398882" cy="4141134"/>
          </a:xfrm>
          <a:prstGeom prst="rect">
            <a:avLst/>
          </a:prstGeom>
          <a:solidFill>
            <a:srgbClr val="F7DAE3">
              <a:alpha val="69804"/>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6">
                    <a:lumMod val="50000"/>
                  </a:schemeClr>
                </a:solidFill>
                <a:latin typeface="Gotham Book" pitchFamily="50" charset="0"/>
                <a:ea typeface="Calibri" panose="020F0502020204030204" pitchFamily="34" charset="0"/>
                <a:cs typeface="Gotham Book" pitchFamily="50" charset="0"/>
              </a:rPr>
              <a:t>Cultural Districts</a:t>
            </a:r>
          </a:p>
          <a:p>
            <a:pPr marL="0" indent="0">
              <a:buNone/>
            </a:pPr>
            <a:r>
              <a:rPr lang="en-US" sz="2000" dirty="0" smtClean="0">
                <a:solidFill>
                  <a:schemeClr val="accent6">
                    <a:lumMod val="50000"/>
                  </a:schemeClr>
                </a:solidFill>
                <a:latin typeface="Gotham Book" pitchFamily="50" charset="0"/>
                <a:ea typeface="Calibri" panose="020F0502020204030204" pitchFamily="34" charset="0"/>
                <a:cs typeface="Gotham Book" pitchFamily="50" charset="0"/>
              </a:rPr>
              <a:t>Mississauga.ca/cultural-districts</a:t>
            </a:r>
          </a:p>
          <a:p>
            <a:pPr marL="0" indent="0">
              <a:buNone/>
            </a:pPr>
            <a:endParaRPr lang="en-US" sz="2000" dirty="0">
              <a:solidFill>
                <a:schemeClr val="accent6">
                  <a:lumMod val="50000"/>
                </a:schemeClr>
              </a:solidFill>
              <a:latin typeface="Gotham Book" pitchFamily="50" charset="0"/>
              <a:ea typeface="Calibri" panose="020F0502020204030204" pitchFamily="34" charset="0"/>
              <a:cs typeface="Gotham Book" pitchFamily="50" charset="0"/>
            </a:endParaRPr>
          </a:p>
          <a:p>
            <a:pPr marL="0" indent="0">
              <a:buNone/>
            </a:pPr>
            <a:r>
              <a:rPr lang="en-US" dirty="0" smtClean="0">
                <a:solidFill>
                  <a:schemeClr val="accent6">
                    <a:lumMod val="50000"/>
                  </a:schemeClr>
                </a:solidFill>
                <a:latin typeface="Gotham Book" pitchFamily="50" charset="0"/>
                <a:ea typeface="Calibri" panose="020F0502020204030204" pitchFamily="34" charset="0"/>
                <a:cs typeface="Gotham Book" pitchFamily="50" charset="0"/>
              </a:rPr>
              <a:t>Public Art</a:t>
            </a:r>
            <a:endParaRPr lang="en-US" dirty="0">
              <a:solidFill>
                <a:schemeClr val="accent6">
                  <a:lumMod val="50000"/>
                </a:schemeClr>
              </a:solidFill>
              <a:latin typeface="Gotham Book" pitchFamily="50" charset="0"/>
              <a:ea typeface="Calibri" panose="020F0502020204030204" pitchFamily="34" charset="0"/>
              <a:cs typeface="Gotham Book" pitchFamily="50" charset="0"/>
            </a:endParaRPr>
          </a:p>
          <a:p>
            <a:pPr marL="0" indent="0">
              <a:buNone/>
            </a:pPr>
            <a:r>
              <a:rPr lang="en-US" sz="2000" dirty="0">
                <a:solidFill>
                  <a:schemeClr val="accent6">
                    <a:lumMod val="50000"/>
                  </a:schemeClr>
                </a:solidFill>
                <a:latin typeface="Gotham Book" pitchFamily="50" charset="0"/>
                <a:ea typeface="Calibri" panose="020F0502020204030204" pitchFamily="34" charset="0"/>
                <a:cs typeface="Gotham Book" pitchFamily="50" charset="0"/>
              </a:rPr>
              <a:t>Mississauga.ca/</a:t>
            </a:r>
            <a:r>
              <a:rPr lang="en-US" sz="2000" dirty="0" err="1">
                <a:solidFill>
                  <a:schemeClr val="accent6">
                    <a:lumMod val="50000"/>
                  </a:schemeClr>
                </a:solidFill>
                <a:latin typeface="Gotham Book" pitchFamily="50" charset="0"/>
                <a:ea typeface="Calibri" panose="020F0502020204030204" pitchFamily="34" charset="0"/>
                <a:cs typeface="Gotham Book" pitchFamily="50" charset="0"/>
              </a:rPr>
              <a:t>publicart</a:t>
            </a:r>
            <a:endParaRPr lang="en-US" sz="2000" dirty="0">
              <a:solidFill>
                <a:schemeClr val="accent6">
                  <a:lumMod val="50000"/>
                </a:schemeClr>
              </a:solidFill>
              <a:latin typeface="Gotham Book" pitchFamily="50" charset="0"/>
              <a:ea typeface="Calibri" panose="020F0502020204030204" pitchFamily="34" charset="0"/>
              <a:cs typeface="Gotham Book" pitchFamily="50" charset="0"/>
            </a:endParaRPr>
          </a:p>
          <a:p>
            <a:pPr marL="0" indent="0">
              <a:buNone/>
            </a:pPr>
            <a:endParaRPr lang="en-US" sz="900" dirty="0">
              <a:solidFill>
                <a:schemeClr val="accent6">
                  <a:lumMod val="50000"/>
                </a:schemeClr>
              </a:solidFill>
              <a:latin typeface="Gotham Book" pitchFamily="50" charset="0"/>
              <a:ea typeface="Calibri" panose="020F0502020204030204" pitchFamily="34" charset="0"/>
              <a:cs typeface="Gotham Book" pitchFamily="50" charset="0"/>
            </a:endParaRPr>
          </a:p>
          <a:p>
            <a:pPr marL="0" indent="0">
              <a:buNone/>
            </a:pPr>
            <a:r>
              <a:rPr lang="en-US" sz="2400" dirty="0">
                <a:solidFill>
                  <a:schemeClr val="accent6">
                    <a:lumMod val="50000"/>
                  </a:schemeClr>
                </a:solidFill>
                <a:latin typeface="Gotham Book" pitchFamily="50" charset="0"/>
                <a:ea typeface="Calibri" panose="020F0502020204030204" pitchFamily="34" charset="0"/>
                <a:cs typeface="Gotham Book" pitchFamily="50" charset="0"/>
              </a:rPr>
              <a:t>Culture Planning</a:t>
            </a:r>
          </a:p>
          <a:p>
            <a:pPr marL="0" indent="0">
              <a:buNone/>
            </a:pPr>
            <a:r>
              <a:rPr lang="en-US" sz="2000" dirty="0" smtClean="0">
                <a:solidFill>
                  <a:schemeClr val="accent6">
                    <a:lumMod val="50000"/>
                  </a:schemeClr>
                </a:solidFill>
                <a:latin typeface="Gotham Book" pitchFamily="50" charset="0"/>
                <a:ea typeface="Calibri" panose="020F0502020204030204" pitchFamily="34" charset="0"/>
                <a:cs typeface="Gotham Book" pitchFamily="50" charset="0"/>
              </a:rPr>
              <a:t>Culture.planning@Mississauga.ca</a:t>
            </a:r>
          </a:p>
          <a:p>
            <a:pPr marL="0" indent="0">
              <a:buNone/>
            </a:pPr>
            <a:endParaRPr lang="en-US" sz="2000" dirty="0">
              <a:solidFill>
                <a:schemeClr val="accent6">
                  <a:lumMod val="50000"/>
                </a:schemeClr>
              </a:solidFill>
              <a:latin typeface="Gotham Book" pitchFamily="50" charset="0"/>
              <a:ea typeface="Calibri" panose="020F0502020204030204" pitchFamily="34" charset="0"/>
              <a:cs typeface="Gotham Book" pitchFamily="50" charset="0"/>
            </a:endParaRPr>
          </a:p>
          <a:p>
            <a:pPr marL="0" indent="0">
              <a:buNone/>
            </a:pPr>
            <a:endParaRPr lang="en-US" sz="2000" dirty="0">
              <a:solidFill>
                <a:schemeClr val="accent6">
                  <a:lumMod val="50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2688252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8" name="Rectangle 7"/>
          <p:cNvSpPr/>
          <p:nvPr/>
        </p:nvSpPr>
        <p:spPr>
          <a:xfrm>
            <a:off x="0" y="3796145"/>
            <a:ext cx="4027055" cy="2918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p:cNvSpPr>
            <a:spLocks noGrp="1"/>
          </p:cNvSpPr>
          <p:nvPr>
            <p:ph type="title"/>
          </p:nvPr>
        </p:nvSpPr>
        <p:spPr/>
        <p:txBody>
          <a:bodyPr/>
          <a:lstStyle/>
          <a:p>
            <a:endParaRPr lang="en-CA"/>
          </a:p>
        </p:txBody>
      </p:sp>
      <p:sp>
        <p:nvSpPr>
          <p:cNvPr id="5" name="Content Placeholder 4"/>
          <p:cNvSpPr>
            <a:spLocks noGrp="1"/>
          </p:cNvSpPr>
          <p:nvPr>
            <p:ph idx="1"/>
          </p:nvPr>
        </p:nvSpPr>
        <p:spPr/>
        <p:txBody>
          <a:bodyPr/>
          <a:lstStyle/>
          <a:p>
            <a:endParaRPr lang="en-CA"/>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861" b="53477" l="1663" r="98262">
                        <a14:foregroundMark x1="21844" y1="12263" x2="23129" y2="15550"/>
                        <a14:foregroundMark x1="24263" y1="15550" x2="24263" y2="15550"/>
                        <a14:foregroundMark x1="25094" y1="15676" x2="25094" y2="15676"/>
                        <a14:foregroundMark x1="26304" y1="13274" x2="26304" y2="13274"/>
                        <a14:foregroundMark x1="26379" y1="12642" x2="26379" y2="12642"/>
                        <a14:foregroundMark x1="21391" y1="12389" x2="21391" y2="12389"/>
                        <a14:foregroundMark x1="24943" y1="12263" x2="24943" y2="12263"/>
                        <a14:foregroundMark x1="23432" y1="12263" x2="23432" y2="12263"/>
                        <a14:foregroundMark x1="21391" y1="12389" x2="21391" y2="12389"/>
                        <a14:foregroundMark x1="43159" y1="33375" x2="43159" y2="33375"/>
                        <a14:foregroundMark x1="44293" y1="35145" x2="44293" y2="35145"/>
                        <a14:foregroundMark x1="44520" y1="37295" x2="44520" y2="37295"/>
                        <a14:foregroundMark x1="42706" y1="39191" x2="42706" y2="39191"/>
                        <a14:foregroundMark x1="40892" y1="38812" x2="40892" y2="38812"/>
                        <a14:foregroundMark x1="40212" y1="36157" x2="40212" y2="36157"/>
                        <a14:foregroundMark x1="40212" y1="34260" x2="40212" y2="34260"/>
                        <a14:foregroundMark x1="41043" y1="33502" x2="41043" y2="33502"/>
                        <a14:foregroundMark x1="42177" y1="32996" x2="42177" y2="32996"/>
                        <a14:foregroundMark x1="42933" y1="33502" x2="42933" y2="33502"/>
                      </a14:backgroundRemoval>
                    </a14:imgEffect>
                  </a14:imgLayer>
                </a14:imgProps>
              </a:ext>
            </a:extLst>
          </a:blip>
          <a:stretch>
            <a:fillRect/>
          </a:stretch>
        </p:blipFill>
        <p:spPr>
          <a:xfrm>
            <a:off x="-204789" y="-421266"/>
            <a:ext cx="12601575" cy="7534275"/>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4">
                    <a14:imgEffect>
                      <a14:backgroundRemoval t="56764" b="98989" l="1209" r="98413">
                        <a14:foregroundMark x1="31746" y1="62326" x2="31746" y2="62326"/>
                        <a14:foregroundMark x1="25699" y1="67004" x2="25699" y2="67004"/>
                        <a14:foregroundMark x1="25850" y1="59166" x2="25850" y2="59166"/>
                        <a14:foregroundMark x1="31746" y1="58786" x2="31746" y2="58786"/>
                        <a14:foregroundMark x1="31595" y1="62832" x2="31595" y2="62832"/>
                        <a14:foregroundMark x1="31141" y1="75348" x2="31141" y2="75348"/>
                        <a14:foregroundMark x1="30839" y1="84071" x2="30839" y2="84071"/>
                        <a14:foregroundMark x1="25850" y1="79014" x2="25850" y2="79014"/>
                        <a14:foregroundMark x1="26228" y1="73451" x2="26228" y2="73451"/>
                        <a14:foregroundMark x1="31066" y1="75348" x2="31066" y2="75348"/>
                        <a14:foregroundMark x1="28420" y1="87737" x2="28420" y2="87737"/>
                        <a14:foregroundMark x1="27891" y1="97598" x2="27891" y2="97598"/>
                        <a14:foregroundMark x1="12547" y1="93173" x2="12547" y2="93173"/>
                        <a14:foregroundMark x1="12774" y1="86473" x2="12774" y2="86473"/>
                        <a14:foregroundMark x1="23129" y1="86473" x2="23129" y2="86473"/>
                        <a14:foregroundMark x1="23885" y1="81795" x2="23885" y2="81795"/>
                        <a14:foregroundMark x1="28269" y1="87737" x2="28269" y2="87737"/>
                        <a14:foregroundMark x1="12698" y1="61820" x2="12698" y2="61820"/>
                        <a14:foregroundMark x1="12623" y1="82680" x2="12623" y2="82680"/>
                        <a14:foregroundMark x1="9373" y1="83312" x2="9373" y2="83312"/>
                        <a14:foregroundMark x1="8919" y1="61694" x2="8919" y2="61694"/>
                        <a14:foregroundMark x1="12547" y1="62453" x2="12547" y2="62453"/>
                      </a14:backgroundRemoval>
                    </a14:imgEffect>
                  </a14:imgLayer>
                </a14:imgProps>
              </a:ext>
            </a:extLst>
          </a:blip>
          <a:stretch>
            <a:fillRect/>
          </a:stretch>
        </p:blipFill>
        <p:spPr>
          <a:xfrm>
            <a:off x="-204788" y="-587787"/>
            <a:ext cx="12601575" cy="7534275"/>
          </a:xfrm>
          <a:prstGeom prst="rect">
            <a:avLst/>
          </a:prstGeom>
        </p:spPr>
      </p:pic>
      <p:cxnSp>
        <p:nvCxnSpPr>
          <p:cNvPr id="10" name="Straight Connector 9"/>
          <p:cNvCxnSpPr/>
          <p:nvPr/>
        </p:nvCxnSpPr>
        <p:spPr>
          <a:xfrm>
            <a:off x="4045527" y="-120073"/>
            <a:ext cx="0" cy="7093528"/>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104908" y="32327"/>
            <a:ext cx="0" cy="7093528"/>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325" y="32327"/>
            <a:ext cx="0" cy="7093528"/>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41218" y="32327"/>
            <a:ext cx="0" cy="7093528"/>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810836" y="7113009"/>
            <a:ext cx="1"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025236" y="3828023"/>
            <a:ext cx="13900727" cy="923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872836" y="3505206"/>
            <a:ext cx="13900727" cy="923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872836" y="6796327"/>
            <a:ext cx="13900727" cy="923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872836" y="503379"/>
            <a:ext cx="13900727" cy="923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081837" y="3533135"/>
            <a:ext cx="3909068" cy="369332"/>
          </a:xfrm>
          <a:prstGeom prst="rect">
            <a:avLst/>
          </a:prstGeom>
          <a:noFill/>
        </p:spPr>
        <p:txBody>
          <a:bodyPr wrap="square" rtlCol="0">
            <a:spAutoFit/>
          </a:bodyPr>
          <a:lstStyle/>
          <a:p>
            <a:r>
              <a:rPr lang="en-US" dirty="0">
                <a:solidFill>
                  <a:schemeClr val="accent3">
                    <a:lumMod val="20000"/>
                    <a:lumOff val="80000"/>
                  </a:schemeClr>
                </a:solidFill>
                <a:latin typeface="Gotham Book" pitchFamily="50" charset="0"/>
                <a:cs typeface="Gotham Book" pitchFamily="50" charset="0"/>
              </a:rPr>
              <a:t>Arts and entertainment facilities</a:t>
            </a:r>
            <a:endParaRPr lang="en-CA" dirty="0">
              <a:solidFill>
                <a:schemeClr val="accent3">
                  <a:lumMod val="20000"/>
                  <a:lumOff val="80000"/>
                </a:schemeClr>
              </a:solidFill>
              <a:latin typeface="Gotham Book" pitchFamily="50" charset="0"/>
              <a:cs typeface="Gotham Book" pitchFamily="50" charset="0"/>
            </a:endParaRPr>
          </a:p>
        </p:txBody>
      </p:sp>
      <p:sp>
        <p:nvSpPr>
          <p:cNvPr id="24" name="TextBox 23"/>
          <p:cNvSpPr txBox="1"/>
          <p:nvPr/>
        </p:nvSpPr>
        <p:spPr>
          <a:xfrm>
            <a:off x="3997222" y="183992"/>
            <a:ext cx="3909068" cy="369332"/>
          </a:xfrm>
          <a:prstGeom prst="rect">
            <a:avLst/>
          </a:prstGeom>
          <a:noFill/>
        </p:spPr>
        <p:txBody>
          <a:bodyPr wrap="square" rtlCol="0">
            <a:spAutoFit/>
          </a:bodyPr>
          <a:lstStyle/>
          <a:p>
            <a:r>
              <a:rPr lang="en-US" dirty="0">
                <a:solidFill>
                  <a:schemeClr val="accent3">
                    <a:lumMod val="20000"/>
                    <a:lumOff val="80000"/>
                  </a:schemeClr>
                </a:solidFill>
                <a:latin typeface="Gotham Book" pitchFamily="50" charset="0"/>
                <a:cs typeface="Gotham Book" pitchFamily="50" charset="0"/>
              </a:rPr>
              <a:t>Mix of Land Uses</a:t>
            </a:r>
            <a:endParaRPr lang="en-CA" dirty="0">
              <a:solidFill>
                <a:schemeClr val="accent3">
                  <a:lumMod val="20000"/>
                  <a:lumOff val="80000"/>
                </a:schemeClr>
              </a:solidFill>
              <a:latin typeface="Gotham Book" pitchFamily="50" charset="0"/>
              <a:cs typeface="Gotham Book" pitchFamily="50" charset="0"/>
            </a:endParaRPr>
          </a:p>
        </p:txBody>
      </p:sp>
      <p:sp>
        <p:nvSpPr>
          <p:cNvPr id="25" name="TextBox 24"/>
          <p:cNvSpPr txBox="1"/>
          <p:nvPr/>
        </p:nvSpPr>
        <p:spPr>
          <a:xfrm>
            <a:off x="8086435" y="180459"/>
            <a:ext cx="3909068" cy="369332"/>
          </a:xfrm>
          <a:prstGeom prst="rect">
            <a:avLst/>
          </a:prstGeom>
          <a:noFill/>
        </p:spPr>
        <p:txBody>
          <a:bodyPr wrap="square" rtlCol="0">
            <a:spAutoFit/>
          </a:bodyPr>
          <a:lstStyle/>
          <a:p>
            <a:r>
              <a:rPr lang="en-US" dirty="0">
                <a:solidFill>
                  <a:schemeClr val="accent3">
                    <a:lumMod val="20000"/>
                    <a:lumOff val="80000"/>
                  </a:schemeClr>
                </a:solidFill>
                <a:latin typeface="Gotham Book" pitchFamily="50" charset="0"/>
                <a:cs typeface="Gotham Book" pitchFamily="50" charset="0"/>
              </a:rPr>
              <a:t>Inviting Parks and Public Spaces</a:t>
            </a:r>
            <a:endParaRPr lang="en-CA" dirty="0">
              <a:solidFill>
                <a:schemeClr val="accent3">
                  <a:lumMod val="20000"/>
                  <a:lumOff val="80000"/>
                </a:schemeClr>
              </a:solidFill>
              <a:latin typeface="Gotham Book" pitchFamily="50" charset="0"/>
              <a:cs typeface="Gotham Book" pitchFamily="50" charset="0"/>
            </a:endParaRPr>
          </a:p>
        </p:txBody>
      </p:sp>
      <p:sp>
        <p:nvSpPr>
          <p:cNvPr id="26" name="TextBox 25"/>
          <p:cNvSpPr txBox="1"/>
          <p:nvPr/>
        </p:nvSpPr>
        <p:spPr>
          <a:xfrm>
            <a:off x="-34164" y="3533135"/>
            <a:ext cx="3909068" cy="369332"/>
          </a:xfrm>
          <a:prstGeom prst="rect">
            <a:avLst/>
          </a:prstGeom>
          <a:noFill/>
        </p:spPr>
        <p:txBody>
          <a:bodyPr wrap="square" rtlCol="0">
            <a:spAutoFit/>
          </a:bodyPr>
          <a:lstStyle/>
          <a:p>
            <a:r>
              <a:rPr lang="en-US" dirty="0">
                <a:solidFill>
                  <a:schemeClr val="accent3">
                    <a:lumMod val="20000"/>
                    <a:lumOff val="80000"/>
                  </a:schemeClr>
                </a:solidFill>
                <a:latin typeface="Gotham Book" pitchFamily="50" charset="0"/>
                <a:cs typeface="Gotham Book" pitchFamily="50" charset="0"/>
              </a:rPr>
              <a:t>Artful public realm</a:t>
            </a:r>
            <a:endParaRPr lang="en-CA" dirty="0">
              <a:solidFill>
                <a:schemeClr val="accent3">
                  <a:lumMod val="20000"/>
                  <a:lumOff val="80000"/>
                </a:schemeClr>
              </a:solidFill>
              <a:latin typeface="Gotham Book" pitchFamily="50" charset="0"/>
              <a:cs typeface="Gotham Book" pitchFamily="50" charset="0"/>
            </a:endParaRPr>
          </a:p>
        </p:txBody>
      </p:sp>
      <p:sp>
        <p:nvSpPr>
          <p:cNvPr id="27" name="TextBox 26"/>
          <p:cNvSpPr txBox="1"/>
          <p:nvPr/>
        </p:nvSpPr>
        <p:spPr>
          <a:xfrm>
            <a:off x="4017818" y="3541962"/>
            <a:ext cx="3909068" cy="369332"/>
          </a:xfrm>
          <a:prstGeom prst="rect">
            <a:avLst/>
          </a:prstGeom>
          <a:noFill/>
        </p:spPr>
        <p:txBody>
          <a:bodyPr wrap="square" rtlCol="0">
            <a:spAutoFit/>
          </a:bodyPr>
          <a:lstStyle/>
          <a:p>
            <a:r>
              <a:rPr lang="en-US" dirty="0">
                <a:solidFill>
                  <a:schemeClr val="accent3">
                    <a:lumMod val="20000"/>
                    <a:lumOff val="80000"/>
                  </a:schemeClr>
                </a:solidFill>
                <a:latin typeface="Gotham Book" pitchFamily="50" charset="0"/>
                <a:cs typeface="Gotham Book" pitchFamily="50" charset="0"/>
              </a:rPr>
              <a:t>Vibrant walkable streets</a:t>
            </a:r>
            <a:endParaRPr lang="en-CA" dirty="0">
              <a:solidFill>
                <a:schemeClr val="accent3">
                  <a:lumMod val="20000"/>
                  <a:lumOff val="80000"/>
                </a:schemeClr>
              </a:solidFill>
              <a:latin typeface="Gotham Book" pitchFamily="50" charset="0"/>
              <a:cs typeface="Gotham Book" pitchFamily="50" charset="0"/>
            </a:endParaRPr>
          </a:p>
        </p:txBody>
      </p:sp>
      <p:sp>
        <p:nvSpPr>
          <p:cNvPr id="28" name="TextBox 27"/>
          <p:cNvSpPr txBox="1"/>
          <p:nvPr/>
        </p:nvSpPr>
        <p:spPr>
          <a:xfrm>
            <a:off x="0" y="201119"/>
            <a:ext cx="3909068" cy="369332"/>
          </a:xfrm>
          <a:prstGeom prst="rect">
            <a:avLst/>
          </a:prstGeom>
          <a:noFill/>
        </p:spPr>
        <p:txBody>
          <a:bodyPr wrap="square" rtlCol="0">
            <a:spAutoFit/>
          </a:bodyPr>
          <a:lstStyle/>
          <a:p>
            <a:r>
              <a:rPr lang="en-US" dirty="0">
                <a:solidFill>
                  <a:schemeClr val="accent3">
                    <a:lumMod val="20000"/>
                    <a:lumOff val="80000"/>
                  </a:schemeClr>
                </a:solidFill>
                <a:latin typeface="Gotham Book" pitchFamily="50" charset="0"/>
                <a:cs typeface="Gotham Book" pitchFamily="50" charset="0"/>
              </a:rPr>
              <a:t>Close proximity to transit</a:t>
            </a:r>
            <a:endParaRPr lang="en-CA" dirty="0">
              <a:solidFill>
                <a:schemeClr val="accent3">
                  <a:lumMod val="20000"/>
                  <a:lumOff val="80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2166935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984288" cy="1325563"/>
          </a:xfrm>
        </p:spPr>
        <p:txBody>
          <a:bodyPr/>
          <a:lstStyle/>
          <a:p>
            <a:r>
              <a:rPr lang="en-US" dirty="0">
                <a:solidFill>
                  <a:schemeClr val="accent1">
                    <a:lumMod val="20000"/>
                    <a:lumOff val="80000"/>
                  </a:schemeClr>
                </a:solidFill>
                <a:latin typeface="Gotham Medium" pitchFamily="50" charset="0"/>
                <a:cs typeface="Gotham Medium" pitchFamily="50" charset="0"/>
              </a:rPr>
              <a:t>A dedicated and willing partner - BIAs</a:t>
            </a:r>
            <a:endParaRPr lang="en-CA" dirty="0">
              <a:solidFill>
                <a:schemeClr val="accent1">
                  <a:lumMod val="20000"/>
                  <a:lumOff val="80000"/>
                </a:schemeClr>
              </a:solidFill>
              <a:latin typeface="Gotham Medium" pitchFamily="50" charset="0"/>
              <a:cs typeface="Gotham Medium" pitchFamily="50" charset="0"/>
            </a:endParaRPr>
          </a:p>
        </p:txBody>
      </p:sp>
      <p:sp>
        <p:nvSpPr>
          <p:cNvPr id="4" name="Content Placeholder 3"/>
          <p:cNvSpPr>
            <a:spLocks noGrp="1"/>
          </p:cNvSpPr>
          <p:nvPr>
            <p:ph idx="1"/>
          </p:nvPr>
        </p:nvSpPr>
        <p:spPr>
          <a:xfrm>
            <a:off x="838200" y="1825625"/>
            <a:ext cx="10515600" cy="3217291"/>
          </a:xfrm>
          <a:prstGeom prst="rect">
            <a:avLst/>
          </a:prstGeom>
        </p:spPr>
        <p:txBody>
          <a:bodyPr wrap="square">
            <a:spAutoFit/>
          </a:bodyPr>
          <a:lstStyle/>
          <a:p>
            <a:pPr marL="342900" marR="0" lvl="0" indent="-342900">
              <a:spcBef>
                <a:spcPts val="0"/>
              </a:spcBef>
              <a:spcAft>
                <a:spcPts val="800"/>
              </a:spcAft>
              <a:buFont typeface="Symbol" panose="05050102010706020507" pitchFamily="18" charset="2"/>
              <a:buChar char=""/>
            </a:pPr>
            <a:r>
              <a:rPr lang="en-US" dirty="0">
                <a:solidFill>
                  <a:schemeClr val="accent1">
                    <a:lumMod val="20000"/>
                    <a:lumOff val="80000"/>
                  </a:schemeClr>
                </a:solidFill>
                <a:latin typeface="Gotham Book" pitchFamily="50" charset="0"/>
                <a:ea typeface="Calibri" panose="020F0502020204030204" pitchFamily="34" charset="0"/>
                <a:cs typeface="Gotham Book" pitchFamily="50" charset="0"/>
              </a:rPr>
              <a:t>A strong, on the ground partner that is actively involved in the community and working to enhance the neighbourhood main street areas </a:t>
            </a:r>
          </a:p>
          <a:p>
            <a:pPr marL="342900" marR="0" lvl="0" indent="-342900">
              <a:spcBef>
                <a:spcPts val="0"/>
              </a:spcBef>
              <a:spcAft>
                <a:spcPts val="800"/>
              </a:spcAft>
              <a:buFont typeface="Symbol" panose="05050102010706020507" pitchFamily="18" charset="2"/>
              <a:buChar char=""/>
            </a:pPr>
            <a:r>
              <a:rPr lang="en-US" dirty="0">
                <a:solidFill>
                  <a:schemeClr val="accent1">
                    <a:lumMod val="20000"/>
                    <a:lumOff val="80000"/>
                  </a:schemeClr>
                </a:solidFill>
                <a:latin typeface="Gotham Book" pitchFamily="50" charset="0"/>
                <a:ea typeface="Calibri" panose="020F0502020204030204" pitchFamily="34" charset="0"/>
                <a:cs typeface="Gotham Book" pitchFamily="50" charset="0"/>
              </a:rPr>
              <a:t>Local cultural and community organizations  </a:t>
            </a:r>
            <a:endParaRPr lang="en-CA" dirty="0">
              <a:solidFill>
                <a:schemeClr val="accent1">
                  <a:lumMod val="20000"/>
                  <a:lumOff val="80000"/>
                </a:schemeClr>
              </a:solidFill>
              <a:latin typeface="Gotham Book" pitchFamily="50" charset="0"/>
              <a:ea typeface="Calibri" panose="020F0502020204030204" pitchFamily="34" charset="0"/>
              <a:cs typeface="Gotham Book" pitchFamily="50" charset="0"/>
            </a:endParaRPr>
          </a:p>
          <a:p>
            <a:pPr marL="342900" marR="0" lvl="0" indent="-342900">
              <a:spcBef>
                <a:spcPts val="0"/>
              </a:spcBef>
              <a:spcAft>
                <a:spcPts val="800"/>
              </a:spcAft>
              <a:buFont typeface="Symbol" panose="05050102010706020507" pitchFamily="18" charset="2"/>
              <a:buChar char=""/>
            </a:pPr>
            <a:endParaRPr lang="en-CA" dirty="0">
              <a:solidFill>
                <a:schemeClr val="accent1">
                  <a:lumMod val="20000"/>
                  <a:lumOff val="80000"/>
                </a:schemeClr>
              </a:solidFill>
              <a:latin typeface="Gotham Book" pitchFamily="50" charset="0"/>
              <a:ea typeface="Calibri" panose="020F0502020204030204" pitchFamily="34" charset="0"/>
              <a:cs typeface="Gotham Book" pitchFamily="50" charset="0"/>
            </a:endParaRPr>
          </a:p>
          <a:p>
            <a:pPr marL="342900" marR="0" lvl="0" indent="-342900">
              <a:spcBef>
                <a:spcPts val="0"/>
              </a:spcBef>
              <a:spcAft>
                <a:spcPts val="800"/>
              </a:spcAft>
              <a:buFont typeface="Symbol" panose="05050102010706020507" pitchFamily="18" charset="2"/>
              <a:buChar char=""/>
            </a:pPr>
            <a:endParaRPr lang="en-CA" dirty="0">
              <a:solidFill>
                <a:schemeClr val="accent1">
                  <a:lumMod val="20000"/>
                  <a:lumOff val="80000"/>
                </a:schemeClr>
              </a:solidFill>
              <a:latin typeface="Gotham Book" pitchFamily="50" charset="0"/>
              <a:ea typeface="Calibri" panose="020F0502020204030204" pitchFamily="34" charset="0"/>
              <a:cs typeface="Gotham Book" pitchFamily="50" charset="0"/>
            </a:endParaRPr>
          </a:p>
          <a:p>
            <a:pPr marL="342900" marR="0" lvl="0" indent="-342900">
              <a:spcBef>
                <a:spcPts val="0"/>
              </a:spcBef>
              <a:spcAft>
                <a:spcPts val="800"/>
              </a:spcAft>
              <a:buFont typeface="Symbol" panose="05050102010706020507" pitchFamily="18" charset="2"/>
              <a:buChar char=""/>
            </a:pPr>
            <a:endParaRPr lang="en-CA" dirty="0">
              <a:solidFill>
                <a:schemeClr val="accent1">
                  <a:lumMod val="20000"/>
                  <a:lumOff val="80000"/>
                </a:schemeClr>
              </a:solidFill>
              <a:latin typeface="Gotham Book" pitchFamily="50" charset="0"/>
              <a:ea typeface="Calibri" panose="020F0502020204030204" pitchFamily="34" charset="0"/>
              <a:cs typeface="Gotham Book" pitchFamily="50" charset="0"/>
            </a:endParaRPr>
          </a:p>
        </p:txBody>
      </p:sp>
    </p:spTree>
    <p:extLst>
      <p:ext uri="{BB962C8B-B14F-4D97-AF65-F5344CB8AC3E}">
        <p14:creationId xmlns:p14="http://schemas.microsoft.com/office/powerpoint/2010/main" val="2080795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2480" y="390418"/>
            <a:ext cx="10511319" cy="1300270"/>
          </a:xfrm>
        </p:spPr>
        <p:txBody>
          <a:bodyPr/>
          <a:lstStyle/>
          <a:p>
            <a:r>
              <a:rPr lang="en-US" dirty="0">
                <a:solidFill>
                  <a:schemeClr val="accent1">
                    <a:lumMod val="20000"/>
                    <a:lumOff val="80000"/>
                  </a:schemeClr>
                </a:solidFill>
                <a:latin typeface="Gotham Medium" pitchFamily="50" charset="0"/>
                <a:cs typeface="Gotham Medium" pitchFamily="50" charset="0"/>
              </a:rPr>
              <a:t>Where we started</a:t>
            </a:r>
            <a:endParaRPr lang="en-CA" dirty="0">
              <a:solidFill>
                <a:schemeClr val="accent1">
                  <a:lumMod val="20000"/>
                  <a:lumOff val="80000"/>
                </a:schemeClr>
              </a:solidFill>
              <a:latin typeface="Gotham Medium" pitchFamily="50" charset="0"/>
              <a:cs typeface="Gotham Medium" pitchFamily="50" charset="0"/>
            </a:endParaRPr>
          </a:p>
        </p:txBody>
      </p:sp>
      <p:cxnSp>
        <p:nvCxnSpPr>
          <p:cNvPr id="5" name="Straight Connector 4"/>
          <p:cNvCxnSpPr/>
          <p:nvPr/>
        </p:nvCxnSpPr>
        <p:spPr>
          <a:xfrm>
            <a:off x="1014608" y="1849347"/>
            <a:ext cx="0" cy="4614083"/>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Isosceles Triangle 5"/>
          <p:cNvSpPr/>
          <p:nvPr/>
        </p:nvSpPr>
        <p:spPr>
          <a:xfrm rot="5400000">
            <a:off x="848380" y="2128509"/>
            <a:ext cx="459317" cy="395963"/>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1477840" y="2004164"/>
            <a:ext cx="8405196" cy="3970318"/>
          </a:xfrm>
          <a:prstGeom prst="rect">
            <a:avLst/>
          </a:prstGeom>
          <a:noFill/>
        </p:spPr>
        <p:txBody>
          <a:bodyPr wrap="square" rtlCol="0">
            <a:spAutoFit/>
          </a:bodyPr>
          <a:lstStyle/>
          <a:p>
            <a:r>
              <a:rPr lang="en-US" sz="2800" dirty="0">
                <a:solidFill>
                  <a:schemeClr val="accent5">
                    <a:lumMod val="40000"/>
                    <a:lumOff val="60000"/>
                  </a:schemeClr>
                </a:solidFill>
                <a:latin typeface="Gotham Book" pitchFamily="50" charset="0"/>
                <a:cs typeface="Gotham Book" pitchFamily="50" charset="0"/>
              </a:rPr>
              <a:t>2009 Culture Master Plan</a:t>
            </a:r>
          </a:p>
          <a:p>
            <a:endParaRPr lang="en-US" sz="2800" dirty="0">
              <a:solidFill>
                <a:schemeClr val="accent5">
                  <a:lumMod val="40000"/>
                  <a:lumOff val="60000"/>
                </a:schemeClr>
              </a:solidFill>
              <a:latin typeface="Gotham Book" pitchFamily="50" charset="0"/>
              <a:cs typeface="Gotham Book" pitchFamily="50" charset="0"/>
            </a:endParaRPr>
          </a:p>
          <a:p>
            <a:r>
              <a:rPr lang="en-US" sz="2800" dirty="0">
                <a:solidFill>
                  <a:schemeClr val="accent5">
                    <a:lumMod val="40000"/>
                    <a:lumOff val="60000"/>
                  </a:schemeClr>
                </a:solidFill>
                <a:latin typeface="Gotham Book" pitchFamily="50" charset="0"/>
                <a:cs typeface="Gotham Book" pitchFamily="50" charset="0"/>
              </a:rPr>
              <a:t>Port Credit Culture </a:t>
            </a:r>
            <a:r>
              <a:rPr lang="en-US" sz="2800" dirty="0" smtClean="0">
                <a:solidFill>
                  <a:schemeClr val="accent5">
                    <a:lumMod val="40000"/>
                    <a:lumOff val="60000"/>
                  </a:schemeClr>
                </a:solidFill>
                <a:latin typeface="Gotham Book" pitchFamily="50" charset="0"/>
                <a:cs typeface="Gotham Book" pitchFamily="50" charset="0"/>
              </a:rPr>
              <a:t>Node (2011 – 2017)  </a:t>
            </a:r>
            <a:endParaRPr lang="en-US" sz="2800" dirty="0">
              <a:solidFill>
                <a:schemeClr val="accent5">
                  <a:lumMod val="40000"/>
                  <a:lumOff val="60000"/>
                </a:schemeClr>
              </a:solidFill>
              <a:latin typeface="Gotham Book" pitchFamily="50" charset="0"/>
              <a:cs typeface="Gotham Book" pitchFamily="50" charset="0"/>
            </a:endParaRPr>
          </a:p>
          <a:p>
            <a:endParaRPr lang="en-US" sz="2800" dirty="0">
              <a:solidFill>
                <a:schemeClr val="accent5">
                  <a:lumMod val="40000"/>
                  <a:lumOff val="60000"/>
                </a:schemeClr>
              </a:solidFill>
              <a:latin typeface="Gotham Book" pitchFamily="50" charset="0"/>
              <a:cs typeface="Gotham Book" pitchFamily="50" charset="0"/>
            </a:endParaRPr>
          </a:p>
          <a:p>
            <a:r>
              <a:rPr lang="en-US" sz="2800" dirty="0">
                <a:solidFill>
                  <a:schemeClr val="accent5">
                    <a:lumMod val="40000"/>
                    <a:lumOff val="60000"/>
                  </a:schemeClr>
                </a:solidFill>
                <a:latin typeface="Gotham Book" pitchFamily="50" charset="0"/>
                <a:cs typeface="Gotham Book" pitchFamily="50" charset="0"/>
              </a:rPr>
              <a:t>2019 Culture Master Plan </a:t>
            </a:r>
          </a:p>
          <a:p>
            <a:endParaRPr lang="en-US" sz="2800" dirty="0">
              <a:solidFill>
                <a:schemeClr val="accent5">
                  <a:lumMod val="40000"/>
                  <a:lumOff val="60000"/>
                </a:schemeClr>
              </a:solidFill>
              <a:latin typeface="Gotham Book" pitchFamily="50" charset="0"/>
              <a:cs typeface="Gotham Book" pitchFamily="50" charset="0"/>
            </a:endParaRPr>
          </a:p>
          <a:p>
            <a:r>
              <a:rPr lang="en-US" sz="2800" dirty="0">
                <a:solidFill>
                  <a:schemeClr val="accent5">
                    <a:lumMod val="40000"/>
                    <a:lumOff val="60000"/>
                  </a:schemeClr>
                </a:solidFill>
                <a:latin typeface="Gotham Book" pitchFamily="50" charset="0"/>
                <a:cs typeface="Gotham Book" pitchFamily="50" charset="0"/>
              </a:rPr>
              <a:t>Cultural Districts Implementation 2021 – 2024 </a:t>
            </a:r>
          </a:p>
          <a:p>
            <a:endParaRPr lang="en-US" sz="2800" dirty="0">
              <a:solidFill>
                <a:schemeClr val="accent5">
                  <a:lumMod val="40000"/>
                  <a:lumOff val="60000"/>
                </a:schemeClr>
              </a:solidFill>
              <a:latin typeface="Gotham Book" pitchFamily="50" charset="0"/>
              <a:cs typeface="Gotham Book" pitchFamily="50" charset="0"/>
            </a:endParaRPr>
          </a:p>
          <a:p>
            <a:r>
              <a:rPr lang="en-US" sz="2800" dirty="0">
                <a:solidFill>
                  <a:schemeClr val="accent5">
                    <a:lumMod val="40000"/>
                    <a:lumOff val="60000"/>
                  </a:schemeClr>
                </a:solidFill>
                <a:latin typeface="Gotham Book" pitchFamily="50" charset="0"/>
                <a:cs typeface="Gotham Book" pitchFamily="50" charset="0"/>
              </a:rPr>
              <a:t>2024 Culture Plan  </a:t>
            </a:r>
            <a:endParaRPr lang="en-CA" sz="2800" dirty="0">
              <a:solidFill>
                <a:schemeClr val="accent5">
                  <a:lumMod val="40000"/>
                  <a:lumOff val="60000"/>
                </a:schemeClr>
              </a:solidFill>
              <a:latin typeface="Gotham Book" pitchFamily="50" charset="0"/>
              <a:cs typeface="Gotham Book" pitchFamily="50" charset="0"/>
            </a:endParaRPr>
          </a:p>
        </p:txBody>
      </p:sp>
      <p:sp>
        <p:nvSpPr>
          <p:cNvPr id="12" name="Isosceles Triangle 11"/>
          <p:cNvSpPr/>
          <p:nvPr/>
        </p:nvSpPr>
        <p:spPr>
          <a:xfrm rot="5400000">
            <a:off x="848380" y="2932825"/>
            <a:ext cx="459317" cy="395963"/>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Isosceles Triangle 12"/>
          <p:cNvSpPr/>
          <p:nvPr/>
        </p:nvSpPr>
        <p:spPr>
          <a:xfrm rot="5400000">
            <a:off x="862994" y="3784029"/>
            <a:ext cx="459317" cy="395963"/>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Isosceles Triangle 13"/>
          <p:cNvSpPr/>
          <p:nvPr/>
        </p:nvSpPr>
        <p:spPr>
          <a:xfrm rot="5400000">
            <a:off x="862994" y="4660849"/>
            <a:ext cx="459317" cy="395963"/>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Isosceles Triangle 14"/>
          <p:cNvSpPr/>
          <p:nvPr/>
        </p:nvSpPr>
        <p:spPr>
          <a:xfrm rot="5400000">
            <a:off x="862994" y="5512617"/>
            <a:ext cx="459317" cy="395963"/>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80084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2480" y="390418"/>
            <a:ext cx="10511319" cy="1300270"/>
          </a:xfrm>
        </p:spPr>
        <p:txBody>
          <a:bodyPr/>
          <a:lstStyle/>
          <a:p>
            <a:r>
              <a:rPr lang="en-US" dirty="0">
                <a:solidFill>
                  <a:schemeClr val="accent1">
                    <a:lumMod val="20000"/>
                    <a:lumOff val="80000"/>
                  </a:schemeClr>
                </a:solidFill>
                <a:latin typeface="Gotham Medium" pitchFamily="50" charset="0"/>
                <a:cs typeface="Gotham Medium" pitchFamily="50" charset="0"/>
              </a:rPr>
              <a:t>Port Credit Culture Node Pilot </a:t>
            </a:r>
            <a:endParaRPr lang="en-CA" dirty="0">
              <a:solidFill>
                <a:schemeClr val="accent1">
                  <a:lumMod val="20000"/>
                  <a:lumOff val="80000"/>
                </a:schemeClr>
              </a:solidFill>
              <a:latin typeface="Gotham Medium" pitchFamily="50" charset="0"/>
              <a:cs typeface="Gotham Medium" pitchFamily="50" charset="0"/>
            </a:endParaRPr>
          </a:p>
        </p:txBody>
      </p:sp>
      <p:cxnSp>
        <p:nvCxnSpPr>
          <p:cNvPr id="5" name="Straight Connector 4"/>
          <p:cNvCxnSpPr/>
          <p:nvPr/>
        </p:nvCxnSpPr>
        <p:spPr>
          <a:xfrm>
            <a:off x="488516" y="415470"/>
            <a:ext cx="0" cy="1187861"/>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Isosceles Triangle 5"/>
          <p:cNvSpPr/>
          <p:nvPr/>
        </p:nvSpPr>
        <p:spPr>
          <a:xfrm rot="5400000">
            <a:off x="322288" y="800753"/>
            <a:ext cx="459317" cy="395963"/>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2" descr="L:\Culture\3.0 Planning\3.1 CULTURAL PLANNING\Culture Node\Cultural Districts\Photos\port credit patios3 (2).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38201" y="1627188"/>
            <a:ext cx="6075351" cy="31800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600" b="-2"/>
          <a:stretch/>
        </p:blipFill>
        <p:spPr bwMode="auto">
          <a:xfrm>
            <a:off x="3628065" y="4943026"/>
            <a:ext cx="2785261" cy="177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481" y="4943026"/>
            <a:ext cx="2664808" cy="1776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b="4591"/>
          <a:stretch/>
        </p:blipFill>
        <p:spPr bwMode="auto">
          <a:xfrm>
            <a:off x="7006104" y="1627188"/>
            <a:ext cx="5000113" cy="3180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b="12023"/>
          <a:stretch/>
        </p:blipFill>
        <p:spPr bwMode="auto">
          <a:xfrm>
            <a:off x="6542273" y="4943026"/>
            <a:ext cx="1355038" cy="1788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b="14742"/>
          <a:stretch/>
        </p:blipFill>
        <p:spPr bwMode="auto">
          <a:xfrm>
            <a:off x="8026258" y="4943025"/>
            <a:ext cx="1385145" cy="177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1688824"/>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04D42BAD799D41AC221289815B61DE" ma:contentTypeVersion="18" ma:contentTypeDescription="Create a new document." ma:contentTypeScope="" ma:versionID="732e17ee3e017e80ca3459edaf3940d8">
  <xsd:schema xmlns:xsd="http://www.w3.org/2001/XMLSchema" xmlns:xs="http://www.w3.org/2001/XMLSchema" xmlns:p="http://schemas.microsoft.com/office/2006/metadata/properties" xmlns:ns2="82da5e3b-3c41-49f3-a66a-1750694b7701" xmlns:ns3="12029c3d-9d62-404e-83f5-50859537edab" targetNamespace="http://schemas.microsoft.com/office/2006/metadata/properties" ma:root="true" ma:fieldsID="537e6ca8fdddf00451e90db3980b807b" ns2:_="" ns3:_="">
    <xsd:import namespace="82da5e3b-3c41-49f3-a66a-1750694b7701"/>
    <xsd:import namespace="12029c3d-9d62-404e-83f5-50859537eda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da5e3b-3c41-49f3-a66a-1750694b77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229f7d-da7c-4c9b-9468-b734828075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29c3d-9d62-404e-83f5-50859537eda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a56735-93ab-4fef-9377-b54535c34690}" ma:internalName="TaxCatchAll" ma:showField="CatchAllData" ma:web="12029c3d-9d62-404e-83f5-50859537ed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325848-42D9-4C4A-B859-F00AA79B9B3A}"/>
</file>

<file path=customXml/itemProps2.xml><?xml version="1.0" encoding="utf-8"?>
<ds:datastoreItem xmlns:ds="http://schemas.openxmlformats.org/officeDocument/2006/customXml" ds:itemID="{1F56623C-BE44-4443-B90A-FF8D435DCC3D}"/>
</file>

<file path=docProps/app.xml><?xml version="1.0" encoding="utf-8"?>
<Properties xmlns="http://schemas.openxmlformats.org/officeDocument/2006/extended-properties" xmlns:vt="http://schemas.openxmlformats.org/officeDocument/2006/docPropsVTypes">
  <Template>Office Theme</Template>
  <TotalTime>1805</TotalTime>
  <Words>5699</Words>
  <Application>Microsoft Office PowerPoint</Application>
  <PresentationFormat>Widescreen</PresentationFormat>
  <Paragraphs>545</Paragraphs>
  <Slides>50</Slides>
  <Notes>50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Bahnschrift</vt:lpstr>
      <vt:lpstr>Calibri</vt:lpstr>
      <vt:lpstr>Calibri Light</vt:lpstr>
      <vt:lpstr>Gotham Book</vt:lpstr>
      <vt:lpstr>Gotham Medium</vt:lpstr>
      <vt:lpstr>Rockwell</vt:lpstr>
      <vt:lpstr>Symbol</vt:lpstr>
      <vt:lpstr>Office Theme</vt:lpstr>
      <vt:lpstr>Developing Strategies for  Cultural Districts in BIA Neighbourhoods </vt:lpstr>
      <vt:lpstr>Welcome to Mississauga!</vt:lpstr>
      <vt:lpstr>PowerPoint Presentation</vt:lpstr>
      <vt:lpstr>Cultural Districts</vt:lpstr>
      <vt:lpstr>Cultural Districts</vt:lpstr>
      <vt:lpstr>PowerPoint Presentation</vt:lpstr>
      <vt:lpstr>A dedicated and willing partner - BIAs</vt:lpstr>
      <vt:lpstr>Where we started</vt:lpstr>
      <vt:lpstr>Port Credit Culture Node Pilot </vt:lpstr>
      <vt:lpstr>Port Credit Culture Node Pilot </vt:lpstr>
      <vt:lpstr>2019 Culture Master Plan </vt:lpstr>
      <vt:lpstr>Cultural Districts Implementation </vt:lpstr>
      <vt:lpstr>Cultural Districts Implementation </vt:lpstr>
      <vt:lpstr>Themes &amp; Boundaries</vt:lpstr>
      <vt:lpstr>PowerPoint Presentation</vt:lpstr>
      <vt:lpstr>PowerPoint Presentation</vt:lpstr>
      <vt:lpstr>The City’s Role</vt:lpstr>
      <vt:lpstr>The City’s Role</vt:lpstr>
      <vt:lpstr>The City’s Role</vt:lpstr>
      <vt:lpstr>Framework for  Recommendations</vt:lpstr>
      <vt:lpstr>Policies, Studies &amp; Guidelines</vt:lpstr>
      <vt:lpstr>Public Art on Construction Hoarding</vt:lpstr>
      <vt:lpstr>Programs &amp; Initiatives</vt:lpstr>
      <vt:lpstr>Community &amp; Business Support</vt:lpstr>
      <vt:lpstr>The City’s Banner Program</vt:lpstr>
      <vt:lpstr>Partnerships</vt:lpstr>
      <vt:lpstr>Public Realm Activations </vt:lpstr>
      <vt:lpstr>Q&amp;A</vt:lpstr>
      <vt:lpstr>Placemaking Program</vt:lpstr>
      <vt:lpstr>Placemaking Program</vt:lpstr>
      <vt:lpstr>Place-making &amp; Place-keeping</vt:lpstr>
      <vt:lpstr>Reducing Redtape</vt:lpstr>
      <vt:lpstr>Reducing Redtap</vt:lpstr>
      <vt:lpstr>Reducing Redtap</vt:lpstr>
      <vt:lpstr>Reducing Redtape</vt:lpstr>
      <vt:lpstr>Reducing Redtape</vt:lpstr>
      <vt:lpstr>Reducing Redtape</vt:lpstr>
      <vt:lpstr>Reducing Red tape</vt:lpstr>
      <vt:lpstr>Annual BIA Walk-abouts</vt:lpstr>
      <vt:lpstr>Tackling challenges of working on private property</vt:lpstr>
      <vt:lpstr>PowerPoint Presentation</vt:lpstr>
      <vt:lpstr>PowerPoint Presentation</vt:lpstr>
      <vt:lpstr>PowerPoint Presentation</vt:lpstr>
      <vt:lpstr>Q&amp;A</vt:lpstr>
      <vt:lpstr>Funding</vt:lpstr>
      <vt:lpstr>PowerPoint Presentation</vt:lpstr>
      <vt:lpstr>PowerPoint Presentation</vt:lpstr>
      <vt:lpstr>Q&amp;A</vt:lpstr>
      <vt:lpstr>Q&amp;A</vt:lpstr>
      <vt:lpstr>Q&amp;A</vt:lpstr>
    </vt:vector>
  </TitlesOfParts>
  <Company>City of Mississauga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OBIAA Conference 2024  </dc:title>
  <dc:creator>Zainab Abbasi</dc:creator>
  <cp:lastModifiedBy>Zainab Abbasi</cp:lastModifiedBy>
  <cp:revision>120</cp:revision>
  <dcterms:created xsi:type="dcterms:W3CDTF">2024-01-24T16:15:01Z</dcterms:created>
  <dcterms:modified xsi:type="dcterms:W3CDTF">2024-04-15T20:18:04Z</dcterms:modified>
</cp:coreProperties>
</file>